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3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4.xml" ContentType="application/vnd.openxmlformats-officedocument.presentationml.notesSlide+xml"/>
  <Override PartName="/ppt/embeddings/oleObject3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30" r:id="rId2"/>
    <p:sldId id="432" r:id="rId3"/>
    <p:sldId id="433" r:id="rId4"/>
    <p:sldId id="484" r:id="rId5"/>
    <p:sldId id="485" r:id="rId6"/>
    <p:sldId id="423" r:id="rId7"/>
    <p:sldId id="487" r:id="rId8"/>
    <p:sldId id="434" r:id="rId9"/>
    <p:sldId id="435" r:id="rId10"/>
    <p:sldId id="522" r:id="rId11"/>
    <p:sldId id="488" r:id="rId12"/>
    <p:sldId id="489" r:id="rId13"/>
    <p:sldId id="490" r:id="rId14"/>
    <p:sldId id="491" r:id="rId15"/>
    <p:sldId id="492" r:id="rId16"/>
    <p:sldId id="494" r:id="rId17"/>
    <p:sldId id="496" r:id="rId18"/>
    <p:sldId id="497" r:id="rId19"/>
    <p:sldId id="498" r:id="rId20"/>
    <p:sldId id="495" r:id="rId21"/>
    <p:sldId id="499" r:id="rId22"/>
    <p:sldId id="500" r:id="rId23"/>
    <p:sldId id="501" r:id="rId24"/>
    <p:sldId id="512" r:id="rId25"/>
    <p:sldId id="513" r:id="rId26"/>
    <p:sldId id="514" r:id="rId27"/>
    <p:sldId id="515" r:id="rId28"/>
    <p:sldId id="516" r:id="rId29"/>
    <p:sldId id="524" r:id="rId30"/>
    <p:sldId id="525" r:id="rId31"/>
    <p:sldId id="526" r:id="rId32"/>
    <p:sldId id="527" r:id="rId33"/>
    <p:sldId id="528" r:id="rId34"/>
    <p:sldId id="523" r:id="rId35"/>
    <p:sldId id="503" r:id="rId36"/>
    <p:sldId id="504" r:id="rId37"/>
    <p:sldId id="505" r:id="rId38"/>
    <p:sldId id="506" r:id="rId39"/>
    <p:sldId id="517" r:id="rId40"/>
    <p:sldId id="519" r:id="rId41"/>
    <p:sldId id="52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800000"/>
    <a:srgbClr val="008000"/>
    <a:srgbClr val="4F81BD"/>
    <a:srgbClr val="66FFFF"/>
    <a:srgbClr val="CCCC00"/>
    <a:srgbClr val="CCFF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8" autoAdjust="0"/>
    <p:restoredTop sz="92781" autoAdjust="0"/>
  </p:normalViewPr>
  <p:slideViewPr>
    <p:cSldViewPr>
      <p:cViewPr>
        <p:scale>
          <a:sx n="76" d="100"/>
          <a:sy n="76" d="100"/>
        </p:scale>
        <p:origin x="-1512" y="-80"/>
      </p:cViewPr>
      <p:guideLst>
        <p:guide orient="horz" pos="15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wmf"/><Relationship Id="rId5" Type="http://schemas.openxmlformats.org/officeDocument/2006/relationships/image" Target="../media/image52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Relationship Id="rId3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71.wmf"/><Relationship Id="rId3" Type="http://schemas.openxmlformats.org/officeDocument/2006/relationships/image" Target="../media/image7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Relationship Id="rId2" Type="http://schemas.openxmlformats.org/officeDocument/2006/relationships/image" Target="../media/image75.wmf"/><Relationship Id="rId3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0BA0C-A0F6-4181-9057-BA540DC45DC1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18E4-A34F-4F3F-AF87-7DB550AFC3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C18E4-A34F-4F3F-AF87-7DB550AFC37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3087-22A3-47DC-9A99-28E847624A0F}" type="datetimeFigureOut">
              <a:rPr lang="en-US" smtClean="0"/>
              <a:pPr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06C83-F47D-432E-8C26-634FAA0DF8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image" Target="../media/image13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gif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oleObject" Target="../embeddings/oleObject7.bin"/><Relationship Id="rId9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3.wmf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oleObject" Target="../embeddings/oleObject9.bin"/><Relationship Id="rId8" Type="http://schemas.openxmlformats.org/officeDocument/2006/relationships/image" Target="../media/image34.wmf"/><Relationship Id="rId9" Type="http://schemas.openxmlformats.org/officeDocument/2006/relationships/image" Target="../media/image37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3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43.wmf"/><Relationship Id="rId7" Type="http://schemas.openxmlformats.org/officeDocument/2006/relationships/image" Target="../media/image44.gif"/><Relationship Id="rId8" Type="http://schemas.openxmlformats.org/officeDocument/2006/relationships/image" Target="../media/image45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gi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8.pn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47.emf"/><Relationship Id="rId7" Type="http://schemas.openxmlformats.org/officeDocument/2006/relationships/image" Target="../media/image49.gi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5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5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.bin"/><Relationship Id="rId12" Type="http://schemas.openxmlformats.org/officeDocument/2006/relationships/image" Target="../media/image5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54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56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5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6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61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62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63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65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6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6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6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71.w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7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77.png"/><Relationship Id="rId5" Type="http://schemas.openxmlformats.org/officeDocument/2006/relationships/oleObject" Target="../embeddings/oleObject36.bin"/><Relationship Id="rId6" Type="http://schemas.openxmlformats.org/officeDocument/2006/relationships/image" Target="../media/image74.w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75.wmf"/><Relationship Id="rId9" Type="http://schemas.openxmlformats.org/officeDocument/2006/relationships/oleObject" Target="../embeddings/oleObject38.bin"/><Relationship Id="rId10" Type="http://schemas.openxmlformats.org/officeDocument/2006/relationships/image" Target="../media/image76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78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4" Type="http://schemas.openxmlformats.org/officeDocument/2006/relationships/image" Target="../media/image8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vod.cdeep.iitb.ac.in/" TargetMode="External"/><Relationship Id="rId4" Type="http://schemas.openxmlformats.org/officeDocument/2006/relationships/hyperlink" Target="http://moodle.iitb.ac.i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hem.iitb.ac.in/academics/menu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52400"/>
            <a:ext cx="8077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>
                <a:solidFill>
                  <a:srgbClr val="0000FF"/>
                </a:solidFill>
                <a:latin typeface="Georgia"/>
              </a:rPr>
              <a:t>CH107: Physical Chemistry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66495" y="3380125"/>
            <a:ext cx="364226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Georgia"/>
                <a:cs typeface="Georgia"/>
              </a:rPr>
              <a:t>Instructor:</a:t>
            </a:r>
          </a:p>
          <a:p>
            <a:endParaRPr lang="en-US" sz="2000" b="1" dirty="0">
              <a:latin typeface="Georgia"/>
              <a:cs typeface="Georgia"/>
            </a:endParaRPr>
          </a:p>
          <a:p>
            <a:r>
              <a:rPr lang="en-US" sz="2000" dirty="0" smtClean="0">
                <a:latin typeface="Georgia"/>
                <a:cs typeface="Georgia"/>
              </a:rPr>
              <a:t>Anindya </a:t>
            </a:r>
            <a:r>
              <a:rPr lang="en-US" sz="2000" dirty="0" err="1" smtClean="0">
                <a:latin typeface="Georgia"/>
                <a:cs typeface="Georgia"/>
              </a:rPr>
              <a:t>Datta</a:t>
            </a:r>
            <a:endParaRPr lang="en-US" sz="2000" dirty="0" smtClean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r>
              <a:rPr lang="en-US" sz="2000" dirty="0" smtClean="0">
                <a:latin typeface="Georgia"/>
                <a:cs typeface="Georgia"/>
              </a:rPr>
              <a:t>Room 206</a:t>
            </a:r>
          </a:p>
          <a:p>
            <a:r>
              <a:rPr lang="en-US" sz="2000" dirty="0" smtClean="0">
                <a:latin typeface="Georgia"/>
                <a:cs typeface="Georgia"/>
              </a:rPr>
              <a:t>1</a:t>
            </a:r>
            <a:r>
              <a:rPr lang="en-US" sz="2000" baseline="30000" dirty="0" smtClean="0">
                <a:latin typeface="Georgia"/>
                <a:cs typeface="Georgia"/>
              </a:rPr>
              <a:t>st</a:t>
            </a:r>
            <a:r>
              <a:rPr lang="en-US" sz="2000" dirty="0" smtClean="0">
                <a:latin typeface="Georgia"/>
                <a:cs typeface="Georgia"/>
              </a:rPr>
              <a:t> floor, Chemistry</a:t>
            </a:r>
            <a:endParaRPr lang="en-US" sz="2000" dirty="0">
              <a:latin typeface="Georgia"/>
              <a:cs typeface="Georgia"/>
            </a:endParaRPr>
          </a:p>
          <a:p>
            <a:r>
              <a:rPr lang="en-US" sz="2000" dirty="0" smtClean="0">
                <a:latin typeface="Georgia"/>
                <a:cs typeface="Georgia"/>
              </a:rPr>
              <a:t>Phone: </a:t>
            </a:r>
            <a:r>
              <a:rPr lang="en-US" sz="2000" dirty="0" smtClean="0">
                <a:latin typeface="Georgia"/>
                <a:cs typeface="Georgia"/>
              </a:rPr>
              <a:t>25767149</a:t>
            </a:r>
            <a:r>
              <a:rPr lang="en-US" sz="2000" dirty="0" smtClean="0">
                <a:latin typeface="Georgia"/>
                <a:cs typeface="Georgia"/>
              </a:rPr>
              <a:t>; 9769257149</a:t>
            </a:r>
          </a:p>
          <a:p>
            <a:endParaRPr lang="en-US" sz="2000" dirty="0" smtClean="0">
              <a:latin typeface="Georgia"/>
              <a:cs typeface="Georgia"/>
            </a:endParaRPr>
          </a:p>
          <a:p>
            <a:r>
              <a:rPr lang="en-US" sz="2000" b="1" dirty="0">
                <a:latin typeface="Georgia"/>
                <a:cs typeface="Georgia"/>
              </a:rPr>
              <a:t>Email: </a:t>
            </a:r>
            <a:r>
              <a:rPr lang="en-US" sz="2000" u="sng" dirty="0" err="1">
                <a:solidFill>
                  <a:srgbClr val="000000"/>
                </a:solidFill>
                <a:latin typeface="Georgia"/>
                <a:cs typeface="Georgia"/>
              </a:rPr>
              <a:t>adutta@iitb.ac.in</a:t>
            </a:r>
            <a:endParaRPr lang="en-US" sz="2000" u="sng" dirty="0">
              <a:solidFill>
                <a:srgbClr val="000000"/>
              </a:solidFill>
              <a:latin typeface="Georgia"/>
              <a:cs typeface="Georgia"/>
            </a:endParaRPr>
          </a:p>
          <a:p>
            <a:endParaRPr lang="en-US" sz="2000" dirty="0" smtClean="0">
              <a:latin typeface="Georgia"/>
              <a:cs typeface="Georgi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1219200"/>
            <a:ext cx="7391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600"/>
              </a:spcBef>
              <a:buFont typeface="Arial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Georgia"/>
                <a:cs typeface="Georgia"/>
              </a:rPr>
              <a:t>Quantum Mechanics in Chemistry:</a:t>
            </a:r>
          </a:p>
          <a:p>
            <a:pPr algn="l"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Georgia"/>
                <a:cs typeface="Georgia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Georgia"/>
                <a:cs typeface="Georgia"/>
              </a:rPr>
              <a:t>Hydrogen atom: orbitals </a:t>
            </a:r>
          </a:p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  <a:latin typeface="Georgia"/>
                <a:cs typeface="Georgia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Georgia"/>
                <a:cs typeface="Georgia"/>
              </a:rPr>
              <a:t>Multielectron</a:t>
            </a:r>
            <a:r>
              <a:rPr lang="en-US" sz="2000" dirty="0" smtClean="0">
                <a:solidFill>
                  <a:schemeClr val="tx1"/>
                </a:solidFill>
                <a:latin typeface="Georgia"/>
                <a:cs typeface="Georgia"/>
              </a:rPr>
              <a:t> atoms: Spin orbital</a:t>
            </a:r>
          </a:p>
          <a:p>
            <a:pPr algn="l">
              <a:spcBef>
                <a:spcPts val="600"/>
              </a:spcBef>
            </a:pPr>
            <a:r>
              <a:rPr lang="en-US" sz="2000" dirty="0" smtClean="0">
                <a:solidFill>
                  <a:schemeClr val="tx1"/>
                </a:solidFill>
                <a:latin typeface="Georgia"/>
                <a:cs typeface="Georgia"/>
              </a:rPr>
              <a:t>	Molecules: Molecular orbitals</a:t>
            </a:r>
          </a:p>
          <a:p>
            <a:pPr marL="457200" indent="-457200" algn="l">
              <a:spcBef>
                <a:spcPts val="600"/>
              </a:spcBef>
              <a:buFont typeface="Arial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Georgia"/>
                <a:cs typeface="Georgia"/>
              </a:rPr>
              <a:t>Molecular Spectroscopy:</a:t>
            </a:r>
            <a:r>
              <a:rPr lang="en-US" sz="2000" dirty="0" smtClean="0">
                <a:solidFill>
                  <a:schemeClr val="tx1"/>
                </a:solidFill>
                <a:latin typeface="Georgia"/>
                <a:cs typeface="Georgia"/>
              </a:rPr>
              <a:t> Rotation, vibration, Raman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6800" y="3380125"/>
            <a:ext cx="4267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Georgia"/>
                <a:cs typeface="Georgia"/>
              </a:rPr>
              <a:t>Course Secretary: </a:t>
            </a:r>
          </a:p>
          <a:p>
            <a:endParaRPr lang="en-US" sz="2000" b="1" dirty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Georgia"/>
                <a:cs typeface="Georgia"/>
              </a:rPr>
              <a:t>Sangeeta</a:t>
            </a:r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 Prasad</a:t>
            </a:r>
          </a:p>
          <a:p>
            <a:endParaRPr lang="en-US" sz="20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Central Facility,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lang="en-US" sz="2000" baseline="30000" dirty="0" smtClean="0">
                <a:solidFill>
                  <a:srgbClr val="000000"/>
                </a:solidFill>
                <a:latin typeface="Georgia"/>
                <a:cs typeface="Georgia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 floor, Chemistry </a:t>
            </a:r>
            <a:r>
              <a:rPr lang="en-US" sz="2000" dirty="0" err="1" smtClean="0">
                <a:solidFill>
                  <a:srgbClr val="000000"/>
                </a:solidFill>
                <a:latin typeface="Georgia"/>
                <a:cs typeface="Georgia"/>
              </a:rPr>
              <a:t>Annexe</a:t>
            </a:r>
            <a:endParaRPr lang="en-US" sz="20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US" sz="2000" dirty="0">
                <a:solidFill>
                  <a:srgbClr val="000000"/>
                </a:solidFill>
                <a:latin typeface="Georgia"/>
                <a:cs typeface="Georgia"/>
              </a:rPr>
              <a:t>Phone:   </a:t>
            </a:r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2576</a:t>
            </a:r>
            <a:r>
              <a:rPr lang="en-US" sz="2000" u="sng" dirty="0" smtClean="0">
                <a:solidFill>
                  <a:srgbClr val="000000"/>
                </a:solidFill>
                <a:latin typeface="Georgia"/>
                <a:cs typeface="Georgia"/>
              </a:rPr>
              <a:t>4159</a:t>
            </a:r>
            <a:endParaRPr lang="en-US" sz="20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    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Georgia"/>
                <a:cs typeface="Georgia"/>
              </a:rPr>
              <a:t>Email: </a:t>
            </a:r>
            <a:r>
              <a:rPr lang="en-US" sz="2000" dirty="0" err="1" smtClean="0">
                <a:solidFill>
                  <a:srgbClr val="000000"/>
                </a:solidFill>
                <a:latin typeface="Georgia"/>
                <a:cs typeface="Georgia"/>
              </a:rPr>
              <a:t>sangeeta@chem.iitb.ac.in</a:t>
            </a:r>
            <a:r>
              <a:rPr lang="en-US" sz="2000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</a:p>
          <a:p>
            <a:endParaRPr lang="en-US" sz="20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5400" y="624840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  <a:latin typeface="Georgia"/>
                <a:cs typeface="Georgia"/>
              </a:rPr>
              <a:t>Facebook group</a:t>
            </a:r>
            <a:r>
              <a:rPr lang="en-US" sz="2000" b="1" dirty="0">
                <a:solidFill>
                  <a:srgbClr val="C0504D"/>
                </a:solidFill>
                <a:latin typeface="Georgia"/>
                <a:cs typeface="Georgia"/>
              </a:rPr>
              <a:t>: </a:t>
            </a:r>
            <a:r>
              <a:rPr lang="en-US" sz="2000" b="1" dirty="0" smtClean="0">
                <a:solidFill>
                  <a:srgbClr val="0000FF"/>
                </a:solidFill>
                <a:latin typeface="Georgia"/>
                <a:cs typeface="Georgia"/>
              </a:rPr>
              <a:t>CH </a:t>
            </a:r>
            <a:r>
              <a:rPr lang="en-US" sz="2000" b="1" dirty="0">
                <a:solidFill>
                  <a:srgbClr val="0000FF"/>
                </a:solidFill>
                <a:latin typeface="Georgia"/>
                <a:cs typeface="Georgia"/>
              </a:rPr>
              <a:t>107 D2 2016</a:t>
            </a:r>
          </a:p>
        </p:txBody>
      </p:sp>
    </p:spTree>
    <p:extLst>
      <p:ext uri="{BB962C8B-B14F-4D97-AF65-F5344CB8AC3E}">
        <p14:creationId xmlns:p14="http://schemas.microsoft.com/office/powerpoint/2010/main" val="15488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7" grpId="0" build="p"/>
      <p:bldP spid="8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3400" y="2819400"/>
            <a:ext cx="80772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FF"/>
                </a:solidFill>
                <a:latin typeface="Georgia"/>
              </a:rPr>
              <a:t>PH107: Recapitulation</a:t>
            </a:r>
          </a:p>
        </p:txBody>
      </p:sp>
    </p:spTree>
    <p:extLst>
      <p:ext uri="{BB962C8B-B14F-4D97-AF65-F5344CB8AC3E}">
        <p14:creationId xmlns:p14="http://schemas.microsoft.com/office/powerpoint/2010/main" val="350898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Atomic Spectra</a:t>
            </a:r>
          </a:p>
        </p:txBody>
      </p:sp>
      <p:pic>
        <p:nvPicPr>
          <p:cNvPr id="5" name="Picture 4" descr="atomic_line_spectra.png"/>
          <p:cNvPicPr>
            <a:picLocks noChangeAspect="1"/>
          </p:cNvPicPr>
          <p:nvPr/>
        </p:nvPicPr>
        <p:blipFill>
          <a:blip r:embed="rId4" cstate="print"/>
          <a:srcRect t="4849" b="4849"/>
          <a:stretch>
            <a:fillRect/>
          </a:stretch>
        </p:blipFill>
        <p:spPr>
          <a:xfrm>
            <a:off x="676835" y="838200"/>
            <a:ext cx="5791232" cy="2895600"/>
          </a:xfrm>
          <a:prstGeom prst="rect">
            <a:avLst/>
          </a:prstGeom>
        </p:spPr>
      </p:pic>
      <p:grpSp>
        <p:nvGrpSpPr>
          <p:cNvPr id="3" name="Group 6"/>
          <p:cNvGrpSpPr/>
          <p:nvPr/>
        </p:nvGrpSpPr>
        <p:grpSpPr>
          <a:xfrm>
            <a:off x="685800" y="4056616"/>
            <a:ext cx="3733800" cy="1938992"/>
            <a:chOff x="5257800" y="1143000"/>
            <a:chExt cx="3733800" cy="1938992"/>
          </a:xfrm>
          <a:solidFill>
            <a:srgbClr val="00B0F0"/>
          </a:solidFill>
        </p:grpSpPr>
        <p:sp>
          <p:nvSpPr>
            <p:cNvPr id="4" name="Rectangle 3"/>
            <p:cNvSpPr/>
            <p:nvPr/>
          </p:nvSpPr>
          <p:spPr>
            <a:xfrm>
              <a:off x="5257800" y="1143000"/>
              <a:ext cx="3733800" cy="193899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 err="1" smtClean="0">
                  <a:solidFill>
                    <a:schemeClr val="tx1"/>
                  </a:solidFill>
                  <a:latin typeface="Georgia" pitchFamily="18" charset="0"/>
                </a:rPr>
                <a:t>Balmer</a:t>
              </a:r>
              <a:r>
                <a:rPr lang="en-US" sz="2000" b="1" dirty="0" smtClean="0">
                  <a:solidFill>
                    <a:schemeClr val="tx1"/>
                  </a:solidFill>
                  <a:latin typeface="Georgia" pitchFamily="18" charset="0"/>
                </a:rPr>
                <a:t> Series</a:t>
              </a:r>
            </a:p>
            <a:p>
              <a:endParaRPr lang="en-US" sz="20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410.1 nm</a:t>
              </a:r>
            </a:p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434.0 nm</a:t>
              </a:r>
            </a:p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486.1 nm</a:t>
              </a:r>
            </a:p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656.2 nm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7966413"/>
                </p:ext>
              </p:extLst>
            </p:nvPr>
          </p:nvGraphicFramePr>
          <p:xfrm>
            <a:off x="6559550" y="1955247"/>
            <a:ext cx="2286000" cy="1104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" name="Equation" r:id="rId5" imgW="1523880" imgH="736560" progId="Equation.3">
                    <p:embed/>
                  </p:oleObj>
                </mc:Choice>
                <mc:Fallback>
                  <p:oleObj name="Equation" r:id="rId5" imgW="1523880" imgH="736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59550" y="1955247"/>
                          <a:ext cx="2286000" cy="1104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7"/>
          <p:cNvSpPr/>
          <p:nvPr/>
        </p:nvSpPr>
        <p:spPr>
          <a:xfrm>
            <a:off x="0" y="6248400"/>
            <a:ext cx="9144000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4C00"/>
                </a:solidFill>
                <a:latin typeface="Georgia" pitchFamily="18" charset="0"/>
              </a:rPr>
              <a:t>“</a:t>
            </a:r>
            <a:r>
              <a:rPr lang="en-US" sz="2000" b="1" i="1" dirty="0" smtClean="0">
                <a:solidFill>
                  <a:srgbClr val="004C00"/>
                </a:solidFill>
                <a:latin typeface="Georgia" pitchFamily="18" charset="0"/>
              </a:rPr>
              <a:t>R</a:t>
            </a:r>
            <a:r>
              <a:rPr lang="en-US" sz="2000" b="1" i="1" baseline="-25000" dirty="0" smtClean="0">
                <a:solidFill>
                  <a:srgbClr val="004C00"/>
                </a:solidFill>
                <a:latin typeface="Georgia" pitchFamily="18" charset="0"/>
              </a:rPr>
              <a:t>∞</a:t>
            </a:r>
            <a:r>
              <a:rPr lang="en-US" sz="2000" b="1" baseline="-25000" dirty="0" smtClean="0">
                <a:solidFill>
                  <a:srgbClr val="004C00"/>
                </a:solidFill>
                <a:latin typeface="Georgia" pitchFamily="18" charset="0"/>
              </a:rPr>
              <a:t> </a:t>
            </a:r>
            <a:r>
              <a:rPr lang="en-US" sz="2000" b="1" dirty="0" smtClean="0">
                <a:solidFill>
                  <a:srgbClr val="004C00"/>
                </a:solidFill>
                <a:latin typeface="Georgia" pitchFamily="18" charset="0"/>
              </a:rPr>
              <a:t>is the most accurately measured fundamental physical constant”</a:t>
            </a:r>
            <a:endParaRPr lang="en-US" sz="2000" b="1" dirty="0">
              <a:solidFill>
                <a:srgbClr val="004C00"/>
              </a:solidFill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94412" y="4056616"/>
            <a:ext cx="4473388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The </a:t>
            </a:r>
            <a:r>
              <a:rPr lang="en-US" sz="2000" dirty="0" err="1" smtClean="0">
                <a:solidFill>
                  <a:srgbClr val="000000"/>
                </a:solidFill>
                <a:latin typeface="Georgia" pitchFamily="18" charset="0"/>
              </a:rPr>
              <a:t>Rydberg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-Ritz Combination Principle states that the spectral lines of any element include frequencies that are either the sum or the difference of the frequencies of two other lines. </a:t>
            </a:r>
          </a:p>
        </p:txBody>
      </p:sp>
      <p:pic>
        <p:nvPicPr>
          <p:cNvPr id="10" name="Picture 9" descr="200px-Viktor_Rydberg_187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3800" y="685800"/>
            <a:ext cx="1340686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Rutherford Model of Atom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457200" y="990600"/>
            <a:ext cx="6353025" cy="2228850"/>
            <a:chOff x="2133600" y="1066800"/>
            <a:chExt cx="4694401" cy="1524000"/>
          </a:xfrm>
        </p:grpSpPr>
        <p:pic>
          <p:nvPicPr>
            <p:cNvPr id="6" name="Picture 5" descr="Rutherford_gold-foil_experiment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1089660"/>
              <a:ext cx="2667000" cy="1501140"/>
            </a:xfrm>
            <a:prstGeom prst="rect">
              <a:avLst/>
            </a:prstGeom>
          </p:spPr>
        </p:pic>
        <p:pic>
          <p:nvPicPr>
            <p:cNvPr id="12" name="Picture 11" descr="theory_abb1.jpg"/>
            <p:cNvPicPr>
              <a:picLocks noChangeAspect="1"/>
            </p:cNvPicPr>
            <p:nvPr/>
          </p:nvPicPr>
          <p:blipFill>
            <a:blip r:embed="rId3" cstate="print"/>
            <a:srcRect t="10518" r="52413" b="19359"/>
            <a:stretch>
              <a:fillRect/>
            </a:stretch>
          </p:blipFill>
          <p:spPr>
            <a:xfrm>
              <a:off x="5029200" y="1066800"/>
              <a:ext cx="1798801" cy="1524000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046630" y="419100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1030" y="3352800"/>
            <a:ext cx="188975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planck_electron_radiation_recombine_nucleus_ns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28283" r="28283" b="33300"/>
          <a:stretch>
            <a:fillRect/>
          </a:stretch>
        </p:blipFill>
        <p:spPr>
          <a:xfrm>
            <a:off x="6243014" y="3661129"/>
            <a:ext cx="1834186" cy="1642447"/>
          </a:xfrm>
          <a:prstGeom prst="rect">
            <a:avLst/>
          </a:prstGeom>
          <a:noFill/>
        </p:spPr>
      </p:pic>
      <p:sp>
        <p:nvSpPr>
          <p:cNvPr id="15" name="Right Arrow 14"/>
          <p:cNvSpPr/>
          <p:nvPr/>
        </p:nvSpPr>
        <p:spPr>
          <a:xfrm>
            <a:off x="5404814" y="419452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5535" y="5580529"/>
            <a:ext cx="3995636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Planetary model of atoms with central positively charged nucleus and electrons going around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95800" y="5562600"/>
            <a:ext cx="4572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Classical electrodynamics predicts that such an arrangement emits radiation continuously and is unstable</a:t>
            </a:r>
          </a:p>
        </p:txBody>
      </p:sp>
      <p:pic>
        <p:nvPicPr>
          <p:cNvPr id="18" name="Picture 17" descr="rutherford_postcar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3800" y="687787"/>
            <a:ext cx="1333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4" y="277910"/>
            <a:ext cx="6485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Bohr Phenomenological Model of Atom</a:t>
            </a:r>
          </a:p>
        </p:txBody>
      </p:sp>
      <p:grpSp>
        <p:nvGrpSpPr>
          <p:cNvPr id="2" name="Group 16"/>
          <p:cNvGrpSpPr/>
          <p:nvPr/>
        </p:nvGrpSpPr>
        <p:grpSpPr>
          <a:xfrm>
            <a:off x="901872" y="739575"/>
            <a:ext cx="3857625" cy="2238364"/>
            <a:chOff x="3581400" y="914400"/>
            <a:chExt cx="3857625" cy="2238364"/>
          </a:xfrm>
        </p:grpSpPr>
        <p:pic>
          <p:nvPicPr>
            <p:cNvPr id="15" name="Picture 14" descr="orbit.JPG"/>
            <p:cNvPicPr>
              <a:picLocks noChangeAspect="1"/>
            </p:cNvPicPr>
            <p:nvPr/>
          </p:nvPicPr>
          <p:blipFill>
            <a:blip r:embed="rId2" cstate="print"/>
            <a:srcRect t="1261"/>
            <a:stretch>
              <a:fillRect/>
            </a:stretch>
          </p:blipFill>
          <p:spPr>
            <a:xfrm>
              <a:off x="3581400" y="914400"/>
              <a:ext cx="3857625" cy="223836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581400" y="914400"/>
              <a:ext cx="2286000" cy="270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3200400"/>
            <a:ext cx="8589818" cy="30469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Electrons rotate in circular orbits around a central (massive) nucleus, and obeys the laws of classical mechanics.</a:t>
            </a:r>
          </a:p>
          <a:p>
            <a:endParaRPr lang="en-US" sz="800" dirty="0" smtClean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Allowed orbits are those for which the electron’s angular momentum equals an integral multiple of 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h/2</a:t>
            </a:r>
            <a:r>
              <a:rPr lang="el-GR" sz="2000" b="1" i="1" dirty="0" smtClean="0">
                <a:solidFill>
                  <a:srgbClr val="C00000"/>
                </a:solidFill>
                <a:latin typeface="Georgia" pitchFamily="18" charset="0"/>
              </a:rPr>
              <a:t>π</a:t>
            </a:r>
            <a:r>
              <a:rPr lang="en-US" sz="2000" i="1" dirty="0" smtClean="0">
                <a:solidFill>
                  <a:srgbClr val="C00000"/>
                </a:solidFill>
                <a:latin typeface="Georgia" pitchFamily="18" charset="0"/>
              </a:rPr>
              <a:t>  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i="1" dirty="0" smtClean="0">
                <a:solidFill>
                  <a:srgbClr val="C00000"/>
                </a:solidFill>
                <a:latin typeface="Georgia" pitchFamily="18" charset="0"/>
              </a:rPr>
              <a:t>i.e.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 smtClean="0">
                <a:solidFill>
                  <a:srgbClr val="C00000"/>
                </a:solidFill>
                <a:latin typeface="Georgia" pitchFamily="18" charset="0"/>
              </a:rPr>
              <a:t>m</a:t>
            </a:r>
            <a:r>
              <a:rPr lang="en-US" sz="2000" b="1" i="1" baseline="-25000" dirty="0" err="1" smtClean="0">
                <a:solidFill>
                  <a:srgbClr val="C00000"/>
                </a:solidFill>
                <a:latin typeface="Georgia" pitchFamily="18" charset="0"/>
              </a:rPr>
              <a:t>e</a:t>
            </a:r>
            <a:r>
              <a:rPr lang="en-US" sz="2000" b="1" i="1" dirty="0" err="1" smtClean="0">
                <a:solidFill>
                  <a:srgbClr val="C00000"/>
                </a:solidFill>
                <a:latin typeface="Georgia" pitchFamily="18" charset="0"/>
              </a:rPr>
              <a:t>vr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 = </a:t>
            </a:r>
            <a:r>
              <a:rPr lang="en-US" sz="2000" b="1" i="1" dirty="0" err="1" smtClean="0">
                <a:solidFill>
                  <a:srgbClr val="C00000"/>
                </a:solidFill>
                <a:latin typeface="Georgia" pitchFamily="18" charset="0"/>
              </a:rPr>
              <a:t>nh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/2</a:t>
            </a:r>
            <a:r>
              <a:rPr lang="el-GR" sz="2000" b="1" i="1" dirty="0" smtClean="0">
                <a:solidFill>
                  <a:srgbClr val="C00000"/>
                </a:solidFill>
                <a:latin typeface="Georgia" pitchFamily="18" charset="0"/>
              </a:rPr>
              <a:t>π</a:t>
            </a:r>
            <a:endParaRPr lang="en-US" sz="2000" b="1" i="1" dirty="0" smtClean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n-US" sz="800" dirty="0" smtClean="0">
                <a:solidFill>
                  <a:srgbClr val="C00000"/>
                </a:solidFill>
                <a:latin typeface="Georgia" pitchFamily="18" charset="0"/>
              </a:rPr>
              <a:t> 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Energy of H-atom can only take certain discrete values: “Stationary States”</a:t>
            </a:r>
          </a:p>
          <a:p>
            <a:endParaRPr lang="en-US" sz="800" dirty="0" smtClean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The Atom in a stationary state does not emit electromagnetic radiation</a:t>
            </a:r>
          </a:p>
          <a:p>
            <a:endParaRPr lang="en-US" sz="800" dirty="0" smtClean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When an atom makes a transition from one stationary state of energy 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E</a:t>
            </a:r>
            <a:r>
              <a:rPr lang="en-US" sz="2000" b="1" i="1" baseline="-25000" dirty="0" smtClean="0">
                <a:solidFill>
                  <a:srgbClr val="C00000"/>
                </a:solidFill>
                <a:latin typeface="Georgia" pitchFamily="18" charset="0"/>
              </a:rPr>
              <a:t>a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 to another of energy </a:t>
            </a:r>
            <a:r>
              <a:rPr lang="en-US" sz="2000" b="1" i="1" dirty="0" err="1" smtClean="0">
                <a:solidFill>
                  <a:srgbClr val="C00000"/>
                </a:solidFill>
                <a:latin typeface="Georgia" pitchFamily="18" charset="0"/>
              </a:rPr>
              <a:t>E</a:t>
            </a:r>
            <a:r>
              <a:rPr lang="en-US" sz="2000" b="1" i="1" baseline="-25000" dirty="0" err="1" smtClean="0">
                <a:solidFill>
                  <a:srgbClr val="C00000"/>
                </a:solidFill>
                <a:latin typeface="Georgia" pitchFamily="18" charset="0"/>
              </a:rPr>
              <a:t>b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, it emits or absorbs  a photon of  light: 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E</a:t>
            </a:r>
            <a:r>
              <a:rPr lang="en-US" sz="2000" b="1" i="1" baseline="-25000" dirty="0" smtClean="0">
                <a:solidFill>
                  <a:srgbClr val="C00000"/>
                </a:solidFill>
                <a:latin typeface="Georgia" pitchFamily="18" charset="0"/>
              </a:rPr>
              <a:t>a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 – </a:t>
            </a:r>
            <a:r>
              <a:rPr lang="en-US" sz="2000" b="1" i="1" dirty="0" err="1" smtClean="0">
                <a:solidFill>
                  <a:srgbClr val="C00000"/>
                </a:solidFill>
                <a:latin typeface="Georgia" pitchFamily="18" charset="0"/>
              </a:rPr>
              <a:t>E</a:t>
            </a:r>
            <a:r>
              <a:rPr lang="en-US" sz="2000" b="1" i="1" baseline="-25000" dirty="0" err="1" smtClean="0">
                <a:solidFill>
                  <a:srgbClr val="C00000"/>
                </a:solidFill>
                <a:latin typeface="Georgia" pitchFamily="18" charset="0"/>
              </a:rPr>
              <a:t>b</a:t>
            </a:r>
            <a:r>
              <a:rPr lang="en-US" sz="2000" b="1" i="1" dirty="0" smtClean="0">
                <a:solidFill>
                  <a:srgbClr val="C00000"/>
                </a:solidFill>
                <a:latin typeface="Georgia" pitchFamily="18" charset="0"/>
              </a:rPr>
              <a:t> = </a:t>
            </a:r>
            <a:r>
              <a:rPr lang="en-US" sz="2000" b="1" i="1" dirty="0" err="1" smtClean="0">
                <a:solidFill>
                  <a:srgbClr val="C00000"/>
                </a:solidFill>
                <a:latin typeface="Georgia" pitchFamily="18" charset="0"/>
              </a:rPr>
              <a:t>hv</a:t>
            </a:r>
            <a:endParaRPr lang="en-US" sz="2000" b="1" i="1" dirty="0" smtClean="0">
              <a:solidFill>
                <a:srgbClr val="C00000"/>
              </a:solidFill>
              <a:latin typeface="Georgia" pitchFamily="18" charset="0"/>
            </a:endParaRPr>
          </a:p>
        </p:txBody>
      </p:sp>
      <p:pic>
        <p:nvPicPr>
          <p:cNvPr id="8" name="Picture 7" descr="bohr_postca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3800" y="687787"/>
            <a:ext cx="1333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6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57600" y="2514600"/>
            <a:ext cx="5334000" cy="10156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Energy expression</a:t>
            </a:r>
          </a:p>
          <a:p>
            <a:endParaRPr lang="en-US" sz="8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8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8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8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8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Bohr Model of Atom</a:t>
            </a:r>
          </a:p>
        </p:txBody>
      </p:sp>
      <p:pic>
        <p:nvPicPr>
          <p:cNvPr id="4" name="Picture 3" descr="400px-Hydrogen_transitions.svg.png"/>
          <p:cNvPicPr>
            <a:picLocks noChangeAspect="1"/>
          </p:cNvPicPr>
          <p:nvPr/>
        </p:nvPicPr>
        <p:blipFill>
          <a:blip r:embed="rId3" cstate="print">
            <a:lum contrast="30000"/>
          </a:blip>
          <a:stretch>
            <a:fillRect/>
          </a:stretch>
        </p:blipFill>
        <p:spPr>
          <a:xfrm>
            <a:off x="304800" y="3943350"/>
            <a:ext cx="3200400" cy="2400300"/>
          </a:xfrm>
          <a:prstGeom prst="rect">
            <a:avLst/>
          </a:prstGeom>
        </p:spPr>
      </p:pic>
      <p:pic>
        <p:nvPicPr>
          <p:cNvPr id="5" name="Picture 4" descr="deBroglie_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914400"/>
            <a:ext cx="2788920" cy="2200540"/>
          </a:xfrm>
          <a:prstGeom prst="rect">
            <a:avLst/>
          </a:prstGeom>
        </p:spPr>
      </p:pic>
      <p:grpSp>
        <p:nvGrpSpPr>
          <p:cNvPr id="2" name="Group 11"/>
          <p:cNvGrpSpPr/>
          <p:nvPr/>
        </p:nvGrpSpPr>
        <p:grpSpPr>
          <a:xfrm>
            <a:off x="3657600" y="1066800"/>
            <a:ext cx="5334000" cy="1384995"/>
            <a:chOff x="4343400" y="1752600"/>
            <a:chExt cx="5334000" cy="1384995"/>
          </a:xfrm>
          <a:solidFill>
            <a:srgbClr val="00B0F0"/>
          </a:solidFill>
        </p:grpSpPr>
        <p:sp>
          <p:nvSpPr>
            <p:cNvPr id="11" name="Rectangle 10"/>
            <p:cNvSpPr/>
            <p:nvPr/>
          </p:nvSpPr>
          <p:spPr>
            <a:xfrm>
              <a:off x="4343400" y="1752600"/>
              <a:ext cx="5334000" cy="138499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chemeClr val="tx1"/>
                  </a:solidFill>
                  <a:latin typeface="Georgia" pitchFamily="18" charset="0"/>
                </a:rPr>
                <a:t>Angular momentum quantized</a:t>
              </a: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3379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026766"/>
                </p:ext>
              </p:extLst>
            </p:nvPr>
          </p:nvGraphicFramePr>
          <p:xfrm>
            <a:off x="4429125" y="2057400"/>
            <a:ext cx="2190750" cy="952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79" name="Equation" r:id="rId5" imgW="1460500" imgH="635000" progId="Equation.3">
                    <p:embed/>
                  </p:oleObj>
                </mc:Choice>
                <mc:Fallback>
                  <p:oleObj name="Equation" r:id="rId5" imgW="1460500" imgH="635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9125" y="2057400"/>
                          <a:ext cx="2190750" cy="952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579643"/>
              </p:ext>
            </p:extLst>
          </p:nvPr>
        </p:nvGraphicFramePr>
        <p:xfrm>
          <a:off x="3838575" y="2790825"/>
          <a:ext cx="1543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80" name="Equation" r:id="rId7" imgW="1028700" imgH="495300" progId="Equation.3">
                  <p:embed/>
                </p:oleObj>
              </mc:Choice>
              <mc:Fallback>
                <p:oleObj name="Equation" r:id="rId7" imgW="1028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2790825"/>
                        <a:ext cx="15430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7"/>
          <p:cNvGrpSpPr/>
          <p:nvPr/>
        </p:nvGrpSpPr>
        <p:grpSpPr>
          <a:xfrm>
            <a:off x="3657600" y="3886200"/>
            <a:ext cx="5334000" cy="1231106"/>
            <a:chOff x="3657600" y="4331494"/>
            <a:chExt cx="4267200" cy="1231106"/>
          </a:xfrm>
          <a:solidFill>
            <a:srgbClr val="00B0F0"/>
          </a:solidFill>
        </p:grpSpPr>
        <p:sp>
          <p:nvSpPr>
            <p:cNvPr id="16" name="Rectangle 15"/>
            <p:cNvSpPr/>
            <p:nvPr/>
          </p:nvSpPr>
          <p:spPr>
            <a:xfrm>
              <a:off x="3657600" y="4331494"/>
              <a:ext cx="4267200" cy="123110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chemeClr val="tx1"/>
                  </a:solidFill>
                  <a:latin typeface="Georgia" pitchFamily="18" charset="0"/>
                </a:rPr>
                <a:t>Spectral lines</a:t>
              </a: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3379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6537467"/>
                </p:ext>
              </p:extLst>
            </p:nvPr>
          </p:nvGraphicFramePr>
          <p:xfrm>
            <a:off x="3810000" y="4691857"/>
            <a:ext cx="4000500" cy="819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681" name="Equation" r:id="rId9" imgW="2667000" imgH="546100" progId="Equation.3">
                    <p:embed/>
                  </p:oleObj>
                </mc:Choice>
                <mc:Fallback>
                  <p:oleObj name="Equation" r:id="rId9" imgW="2667000" imgH="546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4691857"/>
                          <a:ext cx="4000500" cy="819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Rectangle 18"/>
          <p:cNvSpPr/>
          <p:nvPr/>
        </p:nvSpPr>
        <p:spPr>
          <a:xfrm>
            <a:off x="3657600" y="5269706"/>
            <a:ext cx="5334000" cy="14465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Explains </a:t>
            </a:r>
            <a:r>
              <a:rPr lang="en-US" sz="2000" b="1" dirty="0" err="1" smtClean="0">
                <a:solidFill>
                  <a:schemeClr val="tx1"/>
                </a:solidFill>
                <a:latin typeface="Georgia" pitchFamily="18" charset="0"/>
              </a:rPr>
              <a:t>Rydberg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 formula</a:t>
            </a:r>
          </a:p>
          <a:p>
            <a:endParaRPr lang="en-US" sz="1200" b="1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1200" b="1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Ionization potential of H atom 13.6 </a:t>
            </a:r>
            <a:r>
              <a:rPr lang="en-US" sz="2000" b="1" dirty="0" err="1" smtClean="0">
                <a:solidFill>
                  <a:schemeClr val="tx1"/>
                </a:solidFill>
                <a:latin typeface="Georgia" pitchFamily="18" charset="0"/>
              </a:rPr>
              <a:t>eV</a:t>
            </a:r>
            <a:endParaRPr lang="en-US" sz="2000" b="1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440211"/>
              </p:ext>
            </p:extLst>
          </p:nvPr>
        </p:nvGraphicFramePr>
        <p:xfrm>
          <a:off x="3848100" y="5630863"/>
          <a:ext cx="30099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682" name="Equation" r:id="rId11" imgW="2006600" imgH="444500" progId="Equation.3">
                  <p:embed/>
                </p:oleObj>
              </mc:Choice>
              <mc:Fallback>
                <p:oleObj name="Equation" r:id="rId11" imgW="2006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5630863"/>
                        <a:ext cx="30099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516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Uncertainty Principle</a:t>
            </a:r>
          </a:p>
        </p:txBody>
      </p:sp>
      <p:pic>
        <p:nvPicPr>
          <p:cNvPr id="3" name="Picture 2" descr="heisenberg_postca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pic>
        <p:nvPicPr>
          <p:cNvPr id="8" name="Picture 7" descr="unc2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762000"/>
            <a:ext cx="3901440" cy="2705100"/>
          </a:xfrm>
          <a:prstGeom prst="rect">
            <a:avLst/>
          </a:prstGeom>
        </p:spPr>
      </p:pic>
      <p:pic>
        <p:nvPicPr>
          <p:cNvPr id="9" name="Picture 8" descr="heisenberg_ri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1800" y="4800600"/>
            <a:ext cx="1905000" cy="1905000"/>
          </a:xfrm>
          <a:prstGeom prst="rect">
            <a:avLst/>
          </a:prstGeom>
        </p:spPr>
      </p:pic>
      <p:pic>
        <p:nvPicPr>
          <p:cNvPr id="10" name="Picture 9" descr="heisenbergsuncertaintyprinciple.png"/>
          <p:cNvPicPr>
            <a:picLocks noChangeAspect="1"/>
          </p:cNvPicPr>
          <p:nvPr/>
        </p:nvPicPr>
        <p:blipFill>
          <a:blip r:embed="rId6" cstate="print"/>
          <a:srcRect t="3584" b="3234"/>
          <a:stretch>
            <a:fillRect/>
          </a:stretch>
        </p:blipFill>
        <p:spPr>
          <a:xfrm>
            <a:off x="457200" y="4841193"/>
            <a:ext cx="5204911" cy="1981200"/>
          </a:xfrm>
          <a:prstGeom prst="rect">
            <a:avLst/>
          </a:prstGeom>
        </p:spPr>
      </p:pic>
      <p:pic>
        <p:nvPicPr>
          <p:cNvPr id="11" name="Picture 4" descr="measurement_proble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914400"/>
            <a:ext cx="2103120" cy="269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9"/>
          <p:cNvGrpSpPr/>
          <p:nvPr/>
        </p:nvGrpSpPr>
        <p:grpSpPr>
          <a:xfrm>
            <a:off x="3564083" y="3657600"/>
            <a:ext cx="3674917" cy="1015663"/>
            <a:chOff x="3564083" y="3657600"/>
            <a:chExt cx="2362200" cy="1356923"/>
          </a:xfrm>
        </p:grpSpPr>
        <p:sp>
          <p:nvSpPr>
            <p:cNvPr id="6" name="Rectangle 5"/>
            <p:cNvSpPr/>
            <p:nvPr/>
          </p:nvSpPr>
          <p:spPr>
            <a:xfrm>
              <a:off x="3564083" y="3657600"/>
              <a:ext cx="2362200" cy="13569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Georgia" pitchFamily="18" charset="0"/>
                </a:rPr>
                <a:t>Uncertainty principle</a:t>
              </a: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2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13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2297784"/>
                </p:ext>
              </p:extLst>
            </p:nvPr>
          </p:nvGraphicFramePr>
          <p:xfrm>
            <a:off x="4353472" y="4150643"/>
            <a:ext cx="783420" cy="788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529" name="Equation" r:id="rId8" imgW="812447" imgH="393529" progId="Equation.3">
                    <p:embed/>
                  </p:oleObj>
                </mc:Choice>
                <mc:Fallback>
                  <p:oleObj name="Equation" r:id="rId8" imgW="812447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3472" y="4150643"/>
                          <a:ext cx="783420" cy="7885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8904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5434" y="277910"/>
            <a:ext cx="797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Photoelectric Effect: Wave –Particle Duality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0" y="1034249"/>
            <a:ext cx="4114800" cy="163121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Electromagnetic Radiation</a:t>
            </a:r>
          </a:p>
          <a:p>
            <a:endParaRPr lang="en-US" sz="2000" b="1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000" b="1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Wave energy is related to Intensity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I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  <a:sym typeface="Symbol"/>
              </a:rPr>
              <a:t> </a:t>
            </a:r>
            <a:r>
              <a:rPr lang="en-US" sz="2000" i="1" dirty="0" smtClean="0">
                <a:solidFill>
                  <a:schemeClr val="tx1"/>
                </a:solidFill>
                <a:latin typeface="Georgia" pitchFamily="18" charset="0"/>
                <a:sym typeface="Symbol"/>
              </a:rPr>
              <a:t>E</a:t>
            </a:r>
            <a:r>
              <a:rPr lang="en-US" sz="2000" i="1" baseline="30000" dirty="0" smtClean="0">
                <a:solidFill>
                  <a:schemeClr val="tx1"/>
                </a:solidFill>
                <a:latin typeface="Georgia" pitchFamily="18" charset="0"/>
                <a:sym typeface="Symbol"/>
              </a:rPr>
              <a:t>2</a:t>
            </a:r>
            <a:r>
              <a:rPr lang="en-US" sz="2000" i="1" baseline="-25000" dirty="0" smtClean="0">
                <a:solidFill>
                  <a:schemeClr val="tx1"/>
                </a:solidFill>
                <a:latin typeface="Georgia" pitchFamily="18" charset="0"/>
                <a:sym typeface="Symbol"/>
              </a:rPr>
              <a:t>0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and is independent of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  <a:sym typeface="Symbol"/>
              </a:rPr>
              <a:t></a:t>
            </a: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956178"/>
              </p:ext>
            </p:extLst>
          </p:nvPr>
        </p:nvGraphicFramePr>
        <p:xfrm>
          <a:off x="3145320" y="1506957"/>
          <a:ext cx="1771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11" name="Equation" r:id="rId3" imgW="1181100" imgH="228600" progId="">
                  <p:embed/>
                </p:oleObj>
              </mc:Choice>
              <mc:Fallback>
                <p:oleObj name="Equation" r:id="rId3" imgW="11811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320" y="1506957"/>
                        <a:ext cx="17712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0" y="1066800"/>
            <a:ext cx="2505075" cy="1781175"/>
          </a:xfrm>
          <a:prstGeom prst="rect">
            <a:avLst/>
          </a:prstGeom>
        </p:spPr>
      </p:pic>
      <p:pic>
        <p:nvPicPr>
          <p:cNvPr id="8" name="Picture 6" descr="photoelectric-effect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419600"/>
            <a:ext cx="236220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743200" y="3427520"/>
            <a:ext cx="6248400" cy="24314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Einstein borrowed Planck’s idea that </a:t>
            </a:r>
            <a:r>
              <a:rPr lang="el-GR" sz="2000" dirty="0" smtClean="0">
                <a:solidFill>
                  <a:srgbClr val="000000"/>
                </a:solidFill>
                <a:latin typeface="Georgia" pitchFamily="18" charset="0"/>
              </a:rPr>
              <a:t>Δ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E=h</a:t>
            </a:r>
            <a:r>
              <a:rPr lang="el-GR" sz="2000" dirty="0" smtClean="0">
                <a:solidFill>
                  <a:srgbClr val="000000"/>
                </a:solidFill>
                <a:latin typeface="Georgia" pitchFamily="18" charset="0"/>
              </a:rPr>
              <a:t>ν</a:t>
            </a:r>
            <a:r>
              <a:rPr lang="en-US" sz="20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and proposed that radiation itself existed as small packets of energy (Quanta)now known as PHOTONS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	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	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			</a:t>
            </a:r>
          </a:p>
          <a:p>
            <a:r>
              <a:rPr lang="en-US" sz="2000" i="1" dirty="0" smtClean="0">
                <a:solidFill>
                  <a:srgbClr val="000000"/>
                </a:solidFill>
                <a:latin typeface="Georgia" pitchFamily="18" charset="0"/>
                <a:sym typeface="Symbol"/>
              </a:rPr>
              <a:t>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  <a:sym typeface="Symbol"/>
              </a:rPr>
              <a:t> = Energy required to remove electron from surface </a:t>
            </a:r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200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105109"/>
              </p:ext>
            </p:extLst>
          </p:nvPr>
        </p:nvGraphicFramePr>
        <p:xfrm>
          <a:off x="2766134" y="4495800"/>
          <a:ext cx="2895480" cy="5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12" name="Equation" r:id="rId7" imgW="1930400" imgH="393700" progId="Equation.3">
                  <p:embed/>
                </p:oleObj>
              </mc:Choice>
              <mc:Fallback>
                <p:oleObj name="Equation" r:id="rId7" imgW="1930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134" y="4495800"/>
                        <a:ext cx="2895480" cy="590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einstein_postcard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3800" y="685800"/>
            <a:ext cx="1333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4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54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Diffraction of Electrons : Wave –Particle Duality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8200" y="838200"/>
            <a:ext cx="4343400" cy="40934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Davisson-</a:t>
            </a:r>
            <a:r>
              <a:rPr lang="en-US" sz="2000" b="1" dirty="0" err="1" smtClean="0">
                <a:solidFill>
                  <a:srgbClr val="000000"/>
                </a:solidFill>
                <a:latin typeface="Georgia" pitchFamily="18" charset="0"/>
              </a:rPr>
              <a:t>Germer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 Experiment</a:t>
            </a:r>
          </a:p>
          <a:p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A beam of electrons is directed onto the surface of a nickel crystal. Electrons are scattered, and are detected by means of a detector that can be rotated through an angle </a:t>
            </a:r>
            <a:r>
              <a:rPr lang="el-GR" sz="2000" b="1" i="1" dirty="0" smtClean="0">
                <a:solidFill>
                  <a:srgbClr val="000000"/>
                </a:solidFill>
                <a:latin typeface="Georgia" pitchFamily="18" charset="0"/>
              </a:rPr>
              <a:t>θ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. When the Bragg condition </a:t>
            </a:r>
          </a:p>
          <a:p>
            <a:r>
              <a:rPr lang="en-US" sz="2000" b="1" i="1" dirty="0" err="1" smtClean="0">
                <a:solidFill>
                  <a:srgbClr val="000000"/>
                </a:solidFill>
                <a:latin typeface="Georgia" pitchFamily="18" charset="0"/>
              </a:rPr>
              <a:t>mλ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 = 2dsin</a:t>
            </a:r>
            <a:r>
              <a:rPr lang="el-GR" sz="2000" b="1" i="1" dirty="0" smtClean="0">
                <a:solidFill>
                  <a:srgbClr val="000000"/>
                </a:solidFill>
                <a:latin typeface="Georgia" pitchFamily="18" charset="0"/>
              </a:rPr>
              <a:t>θ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was satisfied (d is the distance between the nickel atom, and m an integer) constructive interference produces peaks of high intensity </a:t>
            </a:r>
          </a:p>
        </p:txBody>
      </p:sp>
      <p:pic>
        <p:nvPicPr>
          <p:cNvPr id="12" name="Picture 11" descr="davisson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57" y="914401"/>
            <a:ext cx="2394483" cy="167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04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54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Diffraction of Electrons : Wave –Particle Duality</a:t>
            </a:r>
          </a:p>
        </p:txBody>
      </p:sp>
      <p:pic>
        <p:nvPicPr>
          <p:cNvPr id="14" name="Picture 13" descr="thomson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3800" y="4907629"/>
            <a:ext cx="1333500" cy="1885950"/>
          </a:xfrm>
          <a:prstGeom prst="rect">
            <a:avLst/>
          </a:prstGeom>
        </p:spPr>
      </p:pic>
      <p:pic>
        <p:nvPicPr>
          <p:cNvPr id="15" name="Picture 14" descr="e-diffractio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4939776"/>
            <a:ext cx="2457450" cy="18216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1005" y="2920751"/>
            <a:ext cx="4342212" cy="39087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G. P. Thomson Experiment </a:t>
            </a:r>
          </a:p>
          <a:p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Electrons from an electron source were accelerated towards a positive electrode into which was drilled a small hole. The resulting narrow beam of electrons was directed towards a thin film of nickel. The lattice of nickel atoms acted as a diffraction grating, producing a typical diffraction pattern on a screen</a:t>
            </a:r>
          </a:p>
          <a:p>
            <a:endParaRPr lang="en-US" sz="800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4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4" y="277910"/>
            <a:ext cx="7324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de Broglie Hypothesis: Mater waves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914400"/>
            <a:ext cx="586740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Since 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Nature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likes 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symmetry, 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Particles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also should have 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wave-like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nature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2057400" y="1770493"/>
            <a:ext cx="3200400" cy="1231106"/>
            <a:chOff x="2057400" y="1600200"/>
            <a:chExt cx="3200400" cy="1231106"/>
          </a:xfrm>
        </p:grpSpPr>
        <p:sp>
          <p:nvSpPr>
            <p:cNvPr id="9" name="Rectangle 8"/>
            <p:cNvSpPr/>
            <p:nvPr/>
          </p:nvSpPr>
          <p:spPr>
            <a:xfrm>
              <a:off x="2057400" y="1600200"/>
              <a:ext cx="3200400" cy="123110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chemeClr val="tx1"/>
                  </a:solidFill>
                  <a:latin typeface="Georgia" pitchFamily="18" charset="0"/>
                </a:rPr>
                <a:t>De Broglie wavelength</a:t>
              </a: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2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3584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9304165"/>
                </p:ext>
              </p:extLst>
            </p:nvPr>
          </p:nvGraphicFramePr>
          <p:xfrm>
            <a:off x="2209799" y="2057399"/>
            <a:ext cx="1161540" cy="628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635" name="Equation" r:id="rId3" imgW="774364" imgH="418918" progId="">
                    <p:embed/>
                  </p:oleObj>
                </mc:Choice>
                <mc:Fallback>
                  <p:oleObj name="Equation" r:id="rId3" imgW="774364" imgH="41891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9799" y="2057399"/>
                          <a:ext cx="1161540" cy="628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2"/>
          <p:cNvGrpSpPr/>
          <p:nvPr/>
        </p:nvGrpSpPr>
        <p:grpSpPr>
          <a:xfrm>
            <a:off x="2057400" y="3124200"/>
            <a:ext cx="5867400" cy="1015663"/>
            <a:chOff x="2057400" y="3124200"/>
            <a:chExt cx="3962400" cy="1015663"/>
          </a:xfrm>
        </p:grpSpPr>
        <p:sp>
          <p:nvSpPr>
            <p:cNvPr id="11" name="Rectangle 10"/>
            <p:cNvSpPr/>
            <p:nvPr/>
          </p:nvSpPr>
          <p:spPr>
            <a:xfrm>
              <a:off x="2057400" y="3124200"/>
              <a:ext cx="3962400" cy="10156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000000"/>
                  </a:solidFill>
                  <a:latin typeface="Georgia" pitchFamily="18" charset="0"/>
                </a:rPr>
                <a:t>Electron moving @ 10</a:t>
              </a:r>
              <a:r>
                <a:rPr lang="en-US" sz="2000" b="1" baseline="30000" dirty="0" smtClean="0">
                  <a:solidFill>
                    <a:srgbClr val="000000"/>
                  </a:solidFill>
                  <a:latin typeface="Georgia" pitchFamily="18" charset="0"/>
                </a:rPr>
                <a:t>6</a:t>
              </a:r>
              <a:r>
                <a:rPr lang="en-US" sz="2000" b="1" dirty="0" smtClean="0">
                  <a:solidFill>
                    <a:srgbClr val="000000"/>
                  </a:solidFill>
                  <a:latin typeface="Georgia" pitchFamily="18" charset="0"/>
                </a:rPr>
                <a:t> m/s</a:t>
              </a:r>
            </a:p>
            <a:p>
              <a:endParaRPr lang="en-US" sz="800" dirty="0" smtClean="0">
                <a:solidFill>
                  <a:srgbClr val="000000"/>
                </a:solidFill>
                <a:latin typeface="Georgia" pitchFamily="18" charset="0"/>
              </a:endParaRPr>
            </a:p>
            <a:p>
              <a:endParaRPr lang="en-US" sz="1200" dirty="0" smtClean="0">
                <a:solidFill>
                  <a:srgbClr val="000000"/>
                </a:solidFill>
                <a:latin typeface="Georgia" pitchFamily="18" charset="0"/>
              </a:endParaRPr>
            </a:p>
            <a:p>
              <a:endParaRPr lang="en-US" sz="1200" dirty="0" smtClean="0">
                <a:solidFill>
                  <a:srgbClr val="000000"/>
                </a:solidFill>
                <a:latin typeface="Georgia" pitchFamily="18" charset="0"/>
              </a:endParaRPr>
            </a:p>
            <a:p>
              <a:endParaRPr lang="en-US" sz="800" dirty="0" smtClean="0">
                <a:solidFill>
                  <a:srgbClr val="000000"/>
                </a:solidFill>
                <a:latin typeface="Georgia" pitchFamily="18" charset="0"/>
              </a:endParaRPr>
            </a:p>
          </p:txBody>
        </p:sp>
        <p:graphicFrame>
          <p:nvGraphicFramePr>
            <p:cNvPr id="3584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6386676"/>
                </p:ext>
              </p:extLst>
            </p:nvPr>
          </p:nvGraphicFramePr>
          <p:xfrm>
            <a:off x="2133518" y="3429000"/>
            <a:ext cx="3074720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636" name="Equation" r:id="rId5" imgW="3035300" imgH="444500" progId="Equation.3">
                    <p:embed/>
                  </p:oleObj>
                </mc:Choice>
                <mc:Fallback>
                  <p:oleObj name="Equation" r:id="rId5" imgW="3035300" imgH="444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3518" y="3429000"/>
                          <a:ext cx="3074720" cy="666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3657600" y="4239905"/>
            <a:ext cx="5410200" cy="24929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He-atom scattering </a:t>
            </a:r>
          </a:p>
          <a:p>
            <a:endParaRPr lang="en-US" sz="800" dirty="0" smtClean="0">
              <a:solidFill>
                <a:srgbClr val="0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Diffraction pattern of He atoms at the speed 2347 m s</a:t>
            </a:r>
            <a:r>
              <a:rPr lang="en-US" sz="2000" baseline="30000" dirty="0" smtClean="0">
                <a:solidFill>
                  <a:srgbClr val="000000"/>
                </a:solidFill>
                <a:latin typeface="Georgia" pitchFamily="18" charset="0"/>
              </a:rPr>
              <a:t>-1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on a silicon nitride transmission grating with 1000 lines per millimeter. Calculated de Broglie wavelength 42.5x10</a:t>
            </a:r>
            <a:r>
              <a:rPr lang="en-US" sz="2000" baseline="30000" dirty="0" smtClean="0">
                <a:solidFill>
                  <a:srgbClr val="000000"/>
                </a:solidFill>
                <a:latin typeface="Georgia" pitchFamily="18" charset="0"/>
              </a:rPr>
              <a:t>-12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m</a:t>
            </a:r>
          </a:p>
          <a:p>
            <a:endParaRPr lang="en-US" sz="800" dirty="0" smtClean="0">
              <a:solidFill>
                <a:srgbClr val="0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de Broglie wavelength too small for macroscopic objects</a:t>
            </a:r>
          </a:p>
        </p:txBody>
      </p:sp>
      <p:pic>
        <p:nvPicPr>
          <p:cNvPr id="17" name="Picture 16" descr="img24.gif"/>
          <p:cNvPicPr>
            <a:picLocks noChangeAspect="1"/>
          </p:cNvPicPr>
          <p:nvPr/>
        </p:nvPicPr>
        <p:blipFill>
          <a:blip r:embed="rId7" cstate="print"/>
          <a:srcRect b="50000"/>
          <a:stretch>
            <a:fillRect/>
          </a:stretch>
        </p:blipFill>
        <p:spPr>
          <a:xfrm>
            <a:off x="252782" y="4495800"/>
            <a:ext cx="3075836" cy="1981200"/>
          </a:xfrm>
          <a:prstGeom prst="rect">
            <a:avLst/>
          </a:prstGeom>
        </p:spPr>
      </p:pic>
      <p:pic>
        <p:nvPicPr>
          <p:cNvPr id="13" name="Picture 12" descr="broglie_postcard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2844" y="152400"/>
            <a:ext cx="535910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 algn="ctr"/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Tutorial venue and Teaching Assistants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905000"/>
            <a:ext cx="6934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D2/T1		LT-304		Anindya 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Datta</a:t>
            </a:r>
            <a:endParaRPr lang="en-US" sz="2000" dirty="0" smtClean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0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D2/T2		LT-305		Nikita 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Chiripal</a:t>
            </a:r>
            <a:endParaRPr lang="en-US" sz="2000" dirty="0" smtClean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0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D2/T3		LT-306		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Kaushik</a:t>
            </a:r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Talukdar</a:t>
            </a:r>
            <a:endParaRPr lang="en-US" sz="2000" dirty="0" smtClean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0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D2/T4		LT-205		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Anasuya</a:t>
            </a:r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Mukhopadhyay</a:t>
            </a:r>
            <a:endParaRPr lang="en-US" sz="2000" dirty="0" smtClean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0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D2/T5		LT-206		</a:t>
            </a:r>
            <a:r>
              <a:rPr lang="en-US" sz="2000" dirty="0" err="1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Abhishek</a:t>
            </a:r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Singh</a:t>
            </a:r>
            <a:endParaRPr lang="en-US" sz="20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5200471"/>
            <a:ext cx="7917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Emails and phone numbers to be provided</a:t>
            </a:r>
            <a:b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</a:br>
            <a:endParaRPr lang="en-US" sz="20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pPr algn="ctr"/>
            <a:r>
              <a:rPr 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Help sessions: </a:t>
            </a:r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Please send an email and schedule an appointment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768850" y="1914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4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19145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054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 107: Division 2</a:t>
            </a:r>
          </a:p>
        </p:txBody>
      </p:sp>
    </p:spTree>
    <p:extLst>
      <p:ext uri="{BB962C8B-B14F-4D97-AF65-F5344CB8AC3E}">
        <p14:creationId xmlns:p14="http://schemas.microsoft.com/office/powerpoint/2010/main" val="168018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54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Diffraction of Electrons : Wave –Particle Duality</a:t>
            </a:r>
          </a:p>
        </p:txBody>
      </p:sp>
      <p:pic>
        <p:nvPicPr>
          <p:cNvPr id="12" name="Picture 11" descr="davisson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pic>
        <p:nvPicPr>
          <p:cNvPr id="14" name="Picture 13" descr="thomson_postca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3800" y="4907629"/>
            <a:ext cx="1333500" cy="1885950"/>
          </a:xfrm>
          <a:prstGeom prst="rect">
            <a:avLst/>
          </a:prstGeom>
        </p:spPr>
      </p:pic>
      <p:pic>
        <p:nvPicPr>
          <p:cNvPr id="15" name="Picture 14" descr="e-diffracti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4939776"/>
            <a:ext cx="2457450" cy="182165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0" y="3429000"/>
            <a:ext cx="8686800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The wavelength of the electrons was calculated, and found to be in close agreement with that expected from the De Broglie equation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57" y="914401"/>
            <a:ext cx="2394483" cy="167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54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rodinger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Schrodinger’s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1295400"/>
            <a:ext cx="6248400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600" dirty="0" smtClean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Georgia" pitchFamily="18" charset="0"/>
              </a:rPr>
              <a:t>PARTICLES 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can be </a:t>
            </a:r>
            <a:r>
              <a:rPr lang="en-US" sz="2000" b="1" dirty="0" smtClean="0">
                <a:solidFill>
                  <a:srgbClr val="C00000"/>
                </a:solidFill>
                <a:latin typeface="Georgia" pitchFamily="18" charset="0"/>
              </a:rPr>
              <a:t>WAVES 	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Georgia" pitchFamily="18" charset="0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and </a:t>
            </a:r>
            <a:r>
              <a:rPr lang="en-US" sz="2000" b="1" dirty="0" smtClean="0">
                <a:solidFill>
                  <a:srgbClr val="C00000"/>
                </a:solidFill>
                <a:latin typeface="Georgia" pitchFamily="18" charset="0"/>
              </a:rPr>
              <a:t>WAVES </a:t>
            </a:r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can be </a:t>
            </a:r>
            <a:r>
              <a:rPr lang="en-US" sz="2000" b="1" dirty="0" smtClean="0">
                <a:solidFill>
                  <a:srgbClr val="C00000"/>
                </a:solidFill>
                <a:latin typeface="Georgia" pitchFamily="18" charset="0"/>
              </a:rPr>
              <a:t>PARTICLES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Georgia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200400"/>
            <a:ext cx="7315199" cy="27392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6600CC"/>
                </a:solidFill>
                <a:latin typeface="Georgia" pitchFamily="18" charset="0"/>
              </a:rPr>
              <a:t>New theory is required to explain the behavior of electrons, atoms and molecules </a:t>
            </a:r>
          </a:p>
          <a:p>
            <a:pPr marL="342900" lvl="0" indent="-342900">
              <a:buFont typeface="Arial"/>
              <a:buChar char="•"/>
            </a:pPr>
            <a:endParaRPr lang="en-US" sz="2000" dirty="0" smtClean="0">
              <a:solidFill>
                <a:srgbClr val="6600CC"/>
              </a:solidFill>
              <a:latin typeface="Georgia" pitchFamily="18" charset="0"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 smtClean="0">
                <a:solidFill>
                  <a:srgbClr val="6600CC"/>
                </a:solidFill>
                <a:latin typeface="Georgia" pitchFamily="18" charset="0"/>
              </a:rPr>
              <a:t>Should be Probabilistic, not deterministic </a:t>
            </a:r>
          </a:p>
          <a:p>
            <a:pPr lvl="0"/>
            <a:endParaRPr lang="en-US" sz="2000" dirty="0" smtClean="0">
              <a:solidFill>
                <a:srgbClr val="6600CC"/>
              </a:solidFill>
              <a:latin typeface="Georgia" pitchFamily="18" charset="0"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 smtClean="0">
                <a:solidFill>
                  <a:srgbClr val="6600CC"/>
                </a:solidFill>
                <a:latin typeface="Georgia" pitchFamily="18" charset="0"/>
              </a:rPr>
              <a:t>(non-Newtonian) in nature</a:t>
            </a:r>
          </a:p>
          <a:p>
            <a:pPr marL="342900" lvl="0" indent="-342900">
              <a:buFont typeface="Arial"/>
              <a:buChar char="•"/>
            </a:pPr>
            <a:endParaRPr lang="en-US" sz="2000" dirty="0" smtClean="0">
              <a:solidFill>
                <a:srgbClr val="6600CC"/>
              </a:solidFill>
              <a:latin typeface="Georgia" pitchFamily="18" charset="0"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 smtClean="0">
                <a:solidFill>
                  <a:srgbClr val="6600CC"/>
                </a:solidFill>
                <a:latin typeface="Georgia" pitchFamily="18" charset="0"/>
              </a:rPr>
              <a:t>Wavelike equation for describing sub/atomic systems</a:t>
            </a:r>
          </a:p>
          <a:p>
            <a:pPr marL="171450" lvl="0" indent="-171450">
              <a:buFont typeface="Arial"/>
              <a:buChar char="•"/>
            </a:pPr>
            <a:endParaRPr lang="en-US" sz="1200" dirty="0" smtClean="0">
              <a:solidFill>
                <a:srgbClr val="6600CC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0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rodinger_postca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Schrodinger’s philosophy</a:t>
            </a:r>
          </a:p>
        </p:txBody>
      </p:sp>
      <p:pic>
        <p:nvPicPr>
          <p:cNvPr id="5" name="Picture 4" descr="wave-particle-carto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6025" y="4114800"/>
            <a:ext cx="2647950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3600" y="838199"/>
            <a:ext cx="6248400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600" dirty="0" smtClean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PARTICLES can be WAVES 	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		and WAVES can be PARTICLES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Georgia" pitchFamily="18" charset="0"/>
              </a:rPr>
              <a:t> 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685800" y="3176137"/>
            <a:ext cx="3581400" cy="2162626"/>
            <a:chOff x="2133600" y="2286000"/>
            <a:chExt cx="3124200" cy="2162626"/>
          </a:xfrm>
          <a:solidFill>
            <a:srgbClr val="00B0F0"/>
          </a:solidFill>
        </p:grpSpPr>
        <p:sp>
          <p:nvSpPr>
            <p:cNvPr id="9" name="Rectangle 8"/>
            <p:cNvSpPr/>
            <p:nvPr/>
          </p:nvSpPr>
          <p:spPr>
            <a:xfrm>
              <a:off x="2133600" y="2286000"/>
              <a:ext cx="3124200" cy="209288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chemeClr val="tx1"/>
                  </a:solidFill>
                  <a:latin typeface="Georgia" pitchFamily="18" charset="0"/>
                </a:rPr>
                <a:t>A concoction of</a:t>
              </a: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400" b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2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1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1752399"/>
                </p:ext>
              </p:extLst>
            </p:nvPr>
          </p:nvGraphicFramePr>
          <p:xfrm>
            <a:off x="2226385" y="2810326"/>
            <a:ext cx="2592421" cy="163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601" name="Equation" r:id="rId5" imgW="1981200" imgH="1092200" progId="Equation.3">
                    <p:embed/>
                  </p:oleObj>
                </mc:Choice>
                <mc:Fallback>
                  <p:oleObj name="Equation" r:id="rId5" imgW="1981200" imgH="1092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385" y="2810326"/>
                          <a:ext cx="2592421" cy="1638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8"/>
          <p:cNvGrpSpPr/>
          <p:nvPr/>
        </p:nvGrpSpPr>
        <p:grpSpPr>
          <a:xfrm>
            <a:off x="6296025" y="2375375"/>
            <a:ext cx="2286000" cy="1714500"/>
            <a:chOff x="5867400" y="2286000"/>
            <a:chExt cx="2286000" cy="1714500"/>
          </a:xfrm>
        </p:grpSpPr>
        <p:pic>
          <p:nvPicPr>
            <p:cNvPr id="16" name="Picture 15" descr="bubble_thought_l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7400" y="2286000"/>
              <a:ext cx="2286000" cy="1714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620000" y="2895600"/>
              <a:ext cx="3048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72200" y="2819400"/>
              <a:ext cx="18565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Script MT Bold" pitchFamily="66" charset="0"/>
                </a:rPr>
                <a:t>let me start with </a:t>
              </a:r>
            </a:p>
            <a:p>
              <a:r>
                <a:rPr lang="en-US" sz="1400" dirty="0" smtClean="0">
                  <a:latin typeface="Script MT Bold" pitchFamily="66" charset="0"/>
                </a:rPr>
                <a:t>classical wave equation</a:t>
              </a:r>
              <a:endParaRPr lang="en-US" sz="1400" dirty="0">
                <a:latin typeface="Script MT Bold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77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638685" y="2732263"/>
            <a:ext cx="2781349" cy="3287537"/>
            <a:chOff x="685800" y="2372591"/>
            <a:chExt cx="1981200" cy="1818409"/>
          </a:xfrm>
        </p:grpSpPr>
        <p:pic>
          <p:nvPicPr>
            <p:cNvPr id="15" name="Picture 14" descr="thought+bubble.png"/>
            <p:cNvPicPr>
              <a:picLocks noChangeAspect="1"/>
            </p:cNvPicPr>
            <p:nvPr/>
          </p:nvPicPr>
          <p:blipFill>
            <a:blip r:embed="rId3" cstate="print"/>
            <a:srcRect b="20712"/>
            <a:stretch>
              <a:fillRect/>
            </a:stretch>
          </p:blipFill>
          <p:spPr>
            <a:xfrm>
              <a:off x="685800" y="2372591"/>
              <a:ext cx="1981200" cy="1447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47009" y="3733800"/>
              <a:ext cx="3048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43000" y="2590800"/>
              <a:ext cx="9877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Script MT Bold" pitchFamily="66" charset="0"/>
                </a:rPr>
                <a:t>Remember!</a:t>
              </a:r>
              <a:endParaRPr lang="en-US" sz="1400" dirty="0">
                <a:latin typeface="Script MT Bold" pitchFamily="66" charset="0"/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94554"/>
              </p:ext>
            </p:extLst>
          </p:nvPr>
        </p:nvGraphicFramePr>
        <p:xfrm>
          <a:off x="688975" y="800100"/>
          <a:ext cx="7188200" cy="54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5" name="Equation" r:id="rId4" imgW="3594100" imgH="2730500" progId="Equation.3">
                  <p:embed/>
                </p:oleObj>
              </mc:Choice>
              <mc:Fallback>
                <p:oleObj name="Equation" r:id="rId4" imgW="3594100" imgH="273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800100"/>
                        <a:ext cx="7188200" cy="546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Schrodinger’s philosophy</a:t>
            </a:r>
          </a:p>
        </p:txBody>
      </p:sp>
    </p:spTree>
    <p:extLst>
      <p:ext uri="{BB962C8B-B14F-4D97-AF65-F5344CB8AC3E}">
        <p14:creationId xmlns:p14="http://schemas.microsoft.com/office/powerpoint/2010/main" val="31864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955222"/>
            <a:ext cx="7772400" cy="140697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Time-dependent Schrodinger equation</a:t>
            </a:r>
          </a:p>
          <a:p>
            <a:endParaRPr lang="en-US" sz="12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484739"/>
              </p:ext>
            </p:extLst>
          </p:nvPr>
        </p:nvGraphicFramePr>
        <p:xfrm>
          <a:off x="1143000" y="1310758"/>
          <a:ext cx="6362700" cy="1051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77" name="Equation" r:id="rId3" imgW="3187700" imgH="495300" progId="Equation.3">
                  <p:embed/>
                </p:oleObj>
              </mc:Choice>
              <mc:Fallback>
                <p:oleObj name="Equation" r:id="rId3" imgW="3187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10758"/>
                        <a:ext cx="6362700" cy="1051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67515"/>
              </p:ext>
            </p:extLst>
          </p:nvPr>
        </p:nvGraphicFramePr>
        <p:xfrm>
          <a:off x="963613" y="2514600"/>
          <a:ext cx="7554912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78" name="Equation" r:id="rId5" imgW="3784600" imgH="419100" progId="Equation.3">
                  <p:embed/>
                </p:oleObj>
              </mc:Choice>
              <mc:Fallback>
                <p:oleObj name="Equation" r:id="rId5" imgW="3784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514600"/>
                        <a:ext cx="7554912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914400" y="3505200"/>
            <a:ext cx="4529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</a:rPr>
              <a:t>Schrodinger equation in 3-dimensions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348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ded Corner 3"/>
          <p:cNvSpPr/>
          <p:nvPr/>
        </p:nvSpPr>
        <p:spPr>
          <a:xfrm>
            <a:off x="762000" y="3429000"/>
            <a:ext cx="4038600" cy="762000"/>
          </a:xfrm>
          <a:prstGeom prst="foldedCorner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731340"/>
              </p:ext>
            </p:extLst>
          </p:nvPr>
        </p:nvGraphicFramePr>
        <p:xfrm>
          <a:off x="963613" y="2514600"/>
          <a:ext cx="7554912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78" name="Equation" r:id="rId3" imgW="3784600" imgH="419100" progId="Equation.3">
                  <p:embed/>
                </p:oleObj>
              </mc:Choice>
              <mc:Fallback>
                <p:oleObj name="Equation" r:id="rId3" imgW="3784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514600"/>
                        <a:ext cx="7554912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468535"/>
              </p:ext>
            </p:extLst>
          </p:nvPr>
        </p:nvGraphicFramePr>
        <p:xfrm>
          <a:off x="939800" y="4165600"/>
          <a:ext cx="1925638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79" name="Equation" r:id="rId5" imgW="965200" imgH="419100" progId="Equation.3">
                  <p:embed/>
                </p:oleObj>
              </mc:Choice>
              <mc:Fallback>
                <p:oleObj name="Equation" r:id="rId5" imgW="965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4165600"/>
                        <a:ext cx="1925638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362579"/>
              </p:ext>
            </p:extLst>
          </p:nvPr>
        </p:nvGraphicFramePr>
        <p:xfrm>
          <a:off x="1003300" y="5232400"/>
          <a:ext cx="2760663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80" name="Equation" r:id="rId7" imgW="1384300" imgH="419100" progId="Equation.3">
                  <p:embed/>
                </p:oleObj>
              </mc:Choice>
              <mc:Fallback>
                <p:oleObj name="Equation" r:id="rId7" imgW="1384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5232400"/>
                        <a:ext cx="2760663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5" name="Object 5"/>
          <p:cNvGraphicFramePr>
            <a:graphicFrameLocks noChangeAspect="1"/>
          </p:cNvGraphicFramePr>
          <p:nvPr/>
        </p:nvGraphicFramePr>
        <p:xfrm>
          <a:off x="942975" y="3551238"/>
          <a:ext cx="56102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81" name="Equation" r:id="rId9" imgW="2768600" imgH="203200" progId="Equation.3">
                  <p:embed/>
                </p:oleObj>
              </mc:Choice>
              <mc:Fallback>
                <p:oleObj name="Equation" r:id="rId9" imgW="2768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3551238"/>
                        <a:ext cx="561022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914400" y="955222"/>
            <a:ext cx="7772400" cy="140697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Time-dependent Schrodinger equation</a:t>
            </a:r>
          </a:p>
          <a:p>
            <a:endParaRPr lang="en-US" sz="12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3967"/>
              </p:ext>
            </p:extLst>
          </p:nvPr>
        </p:nvGraphicFramePr>
        <p:xfrm>
          <a:off x="1143000" y="1310758"/>
          <a:ext cx="6362700" cy="1051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82" name="Equation" r:id="rId11" imgW="3187700" imgH="495300" progId="Equation.3">
                  <p:embed/>
                </p:oleObj>
              </mc:Choice>
              <mc:Fallback>
                <p:oleObj name="Equation" r:id="rId11" imgW="3187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10758"/>
                        <a:ext cx="6362700" cy="1051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50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763297"/>
              </p:ext>
            </p:extLst>
          </p:nvPr>
        </p:nvGraphicFramePr>
        <p:xfrm>
          <a:off x="952500" y="901700"/>
          <a:ext cx="6611938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4" name="Equation" r:id="rId3" imgW="3314700" imgH="825500" progId="Equation.3">
                  <p:embed/>
                </p:oleObj>
              </mc:Choice>
              <mc:Fallback>
                <p:oleObj name="Equation" r:id="rId3" imgW="33147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901700"/>
                        <a:ext cx="6611938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118156"/>
              </p:ext>
            </p:extLst>
          </p:nvPr>
        </p:nvGraphicFramePr>
        <p:xfrm>
          <a:off x="1054100" y="2579688"/>
          <a:ext cx="2533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5" name="Equation" r:id="rId5" imgW="1270000" imgH="482600" progId="Equation.3">
                  <p:embed/>
                </p:oleObj>
              </mc:Choice>
              <mc:Fallback>
                <p:oleObj name="Equation" r:id="rId5" imgW="1270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2579688"/>
                        <a:ext cx="25336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637671"/>
              </p:ext>
            </p:extLst>
          </p:nvPr>
        </p:nvGraphicFramePr>
        <p:xfrm>
          <a:off x="952500" y="3708400"/>
          <a:ext cx="2254250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6" name="Equation" r:id="rId7" imgW="1130300" imgH="711200" progId="Equation.3">
                  <p:embed/>
                </p:oleObj>
              </mc:Choice>
              <mc:Fallback>
                <p:oleObj name="Equation" r:id="rId7" imgW="1130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708400"/>
                        <a:ext cx="2254250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85800" y="5537537"/>
            <a:ext cx="7772400" cy="101566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LHS is a function of co-ordinates and RHS is function of time. If these two have to be equal then both functions must be equal to constant, say W</a:t>
            </a:r>
          </a:p>
        </p:txBody>
      </p:sp>
    </p:spTree>
    <p:extLst>
      <p:ext uri="{BB962C8B-B14F-4D97-AF65-F5344CB8AC3E}">
        <p14:creationId xmlns:p14="http://schemas.microsoft.com/office/powerpoint/2010/main" val="283552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011970"/>
              </p:ext>
            </p:extLst>
          </p:nvPr>
        </p:nvGraphicFramePr>
        <p:xfrm>
          <a:off x="1054100" y="952500"/>
          <a:ext cx="276066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8" name="Equation" r:id="rId3" imgW="1384300" imgH="508000" progId="Equation.3">
                  <p:embed/>
                </p:oleObj>
              </mc:Choice>
              <mc:Fallback>
                <p:oleObj name="Equation" r:id="rId3" imgW="1384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952500"/>
                        <a:ext cx="276066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408676"/>
              </p:ext>
            </p:extLst>
          </p:nvPr>
        </p:nvGraphicFramePr>
        <p:xfrm>
          <a:off x="965200" y="2084388"/>
          <a:ext cx="4232275" cy="192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9" name="Equation" r:id="rId5" imgW="2120900" imgH="965200" progId="Equation.3">
                  <p:embed/>
                </p:oleObj>
              </mc:Choice>
              <mc:Fallback>
                <p:oleObj name="Equation" r:id="rId5" imgW="21209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084388"/>
                        <a:ext cx="4232275" cy="192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>
          <a:xfrm>
            <a:off x="895078" y="4876800"/>
            <a:ext cx="7772400" cy="1166813"/>
            <a:chOff x="914400" y="4419600"/>
            <a:chExt cx="7772400" cy="1166813"/>
          </a:xfrm>
          <a:solidFill>
            <a:srgbClr val="00B0F0"/>
          </a:solidFill>
        </p:grpSpPr>
        <p:sp>
          <p:nvSpPr>
            <p:cNvPr id="8" name="Rectangle 7"/>
            <p:cNvSpPr/>
            <p:nvPr/>
          </p:nvSpPr>
          <p:spPr>
            <a:xfrm>
              <a:off x="914400" y="4419600"/>
              <a:ext cx="7772400" cy="113877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The solution of the differential equation</a:t>
              </a:r>
            </a:p>
            <a:p>
              <a:endParaRPr lang="en-US" sz="24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24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136201" name="Object 9"/>
            <p:cNvGraphicFramePr>
              <a:graphicFrameLocks noChangeAspect="1"/>
            </p:cNvGraphicFramePr>
            <p:nvPr/>
          </p:nvGraphicFramePr>
          <p:xfrm>
            <a:off x="954088" y="4800600"/>
            <a:ext cx="4406900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010" name="Equation" r:id="rId7" imgW="2209800" imgH="393700" progId="Equation.3">
                    <p:embed/>
                  </p:oleObj>
                </mc:Choice>
                <mc:Fallback>
                  <p:oleObj name="Equation" r:id="rId7" imgW="22098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088" y="4800600"/>
                          <a:ext cx="4406900" cy="785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4953000" y="3733799"/>
            <a:ext cx="390552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Georgia" pitchFamily="18" charset="0"/>
              </a:rPr>
              <a:t>Separation of variables</a:t>
            </a:r>
          </a:p>
        </p:txBody>
      </p:sp>
    </p:spTree>
    <p:extLst>
      <p:ext uri="{BB962C8B-B14F-4D97-AF65-F5344CB8AC3E}">
        <p14:creationId xmlns:p14="http://schemas.microsoft.com/office/powerpoint/2010/main" val="259399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772400" cy="175432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In classical mechanics </a:t>
            </a:r>
            <a:r>
              <a:rPr lang="en-US" sz="2000" i="1" dirty="0" smtClean="0">
                <a:solidFill>
                  <a:schemeClr val="tx1"/>
                </a:solidFill>
                <a:latin typeface="Georgia" pitchFamily="18" charset="0"/>
              </a:rPr>
              <a:t>Ĥ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represents total energy</a:t>
            </a:r>
          </a:p>
          <a:p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We can therefore write</a:t>
            </a: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02287"/>
              </p:ext>
            </p:extLst>
          </p:nvPr>
        </p:nvGraphicFramePr>
        <p:xfrm>
          <a:off x="1041400" y="2184400"/>
          <a:ext cx="43021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96" name="Equation" r:id="rId4" imgW="2159000" imgH="279400" progId="Equation.3">
                  <p:embed/>
                </p:oleObj>
              </mc:Choice>
              <mc:Fallback>
                <p:oleObj name="Equation" r:id="rId4" imgW="2159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2184400"/>
                        <a:ext cx="43021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69049"/>
              </p:ext>
            </p:extLst>
          </p:nvPr>
        </p:nvGraphicFramePr>
        <p:xfrm>
          <a:off x="2433637" y="3200400"/>
          <a:ext cx="42767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97" name="Equation" r:id="rId6" imgW="2146300" imgH="495300" progId="Equation.3">
                  <p:embed/>
                </p:oleObj>
              </mc:Choice>
              <mc:Fallback>
                <p:oleObj name="Equation" r:id="rId6" imgW="2146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7" y="3200400"/>
                        <a:ext cx="42767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47700" y="4876800"/>
            <a:ext cx="78486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Schrodinger equation is an eigenvalue equation</a:t>
            </a:r>
          </a:p>
          <a:p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There can be many solutions </a:t>
            </a:r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b="1" i="1" baseline="-25000" dirty="0" smtClean="0">
                <a:solidFill>
                  <a:schemeClr val="tx1"/>
                </a:solidFill>
                <a:latin typeface="Georgia" pitchFamily="18" charset="0"/>
              </a:rPr>
              <a:t>n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(x)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each corresponding to different energy 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E</a:t>
            </a:r>
            <a:r>
              <a:rPr lang="en-US" sz="2000" b="1" i="1" baseline="-25000" dirty="0" smtClean="0">
                <a:solidFill>
                  <a:schemeClr val="tx1"/>
                </a:solidFill>
                <a:latin typeface="Georgia" pitchFamily="18" charset="0"/>
              </a:rPr>
              <a:t>n</a:t>
            </a:r>
            <a:endParaRPr lang="en-US" sz="2000" b="1" i="1" baseline="-25000" dirty="0" smtClean="0">
              <a:solidFill>
                <a:srgbClr val="6600CC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32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Laws of Quantum Mechanics</a:t>
            </a: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213092"/>
              </p:ext>
            </p:extLst>
          </p:nvPr>
        </p:nvGraphicFramePr>
        <p:xfrm>
          <a:off x="1257300" y="2495550"/>
          <a:ext cx="6681788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7" name="Equation" r:id="rId3" imgW="4445000" imgH="2819400" progId="Equation.3">
                  <p:embed/>
                </p:oleObj>
              </mc:Choice>
              <mc:Fallback>
                <p:oleObj name="Equation" r:id="rId3" imgW="4445000" imgH="281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495550"/>
                        <a:ext cx="6681788" cy="423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066800" y="1962090"/>
            <a:ext cx="2528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Georgia" pitchFamily="18" charset="0"/>
              </a:rPr>
              <a:t>Classical Variable</a:t>
            </a:r>
            <a:endParaRPr lang="en-US" sz="2000" b="1" dirty="0"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800" y="196209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Georgia" pitchFamily="18" charset="0"/>
              </a:rPr>
              <a:t>QM Operator</a:t>
            </a:r>
            <a:endParaRPr lang="en-US" sz="2000" b="1" dirty="0">
              <a:latin typeface="Georgi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914400"/>
            <a:ext cx="80010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Georgia" pitchFamily="18" charset="0"/>
              </a:rPr>
              <a:t>The mathematical description of Quantum mechanics is built upon the concept of an operator</a:t>
            </a:r>
          </a:p>
        </p:txBody>
      </p:sp>
    </p:spTree>
    <p:extLst>
      <p:ext uri="{BB962C8B-B14F-4D97-AF65-F5344CB8AC3E}">
        <p14:creationId xmlns:p14="http://schemas.microsoft.com/office/powerpoint/2010/main" val="301471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1188184"/>
            <a:ext cx="8077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Duration 			</a:t>
            </a:r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Half-semester  (~8 weeks)</a:t>
            </a:r>
          </a:p>
          <a:p>
            <a:endParaRPr lang="en-US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Quiz 				</a:t>
            </a:r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15  October 2016</a:t>
            </a:r>
          </a:p>
          <a:p>
            <a:endParaRPr lang="en-US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End-Semester Exam		</a:t>
            </a:r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to be declared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3200400"/>
            <a:ext cx="7315200" cy="2895600"/>
            <a:chOff x="990600" y="3657600"/>
            <a:chExt cx="7315200" cy="2895600"/>
          </a:xfrm>
        </p:grpSpPr>
        <p:sp>
          <p:nvSpPr>
            <p:cNvPr id="5" name="Rectangle 4"/>
            <p:cNvSpPr/>
            <p:nvPr/>
          </p:nvSpPr>
          <p:spPr>
            <a:xfrm>
              <a:off x="990600" y="4306431"/>
              <a:ext cx="73152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Mini quiz during tutorials			</a:t>
              </a:r>
              <a:r>
                <a:rPr lang="en-US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8 marks</a:t>
              </a:r>
              <a:endPara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  <a:p>
              <a:endPara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  <a:p>
              <a:r>
                <a:rPr 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Quiz 		</a:t>
              </a:r>
              <a:r>
                <a:rPr 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                                </a:t>
              </a:r>
              <a:r>
                <a:rPr lang="en-US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3×6 marks = 18 marks</a:t>
              </a:r>
              <a:endPara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  <a:p>
              <a:endPara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  <a:p>
              <a:r>
                <a:rPr 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End-Semester Exam		</a:t>
              </a:r>
              <a:r>
                <a:rPr 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 </a:t>
              </a:r>
              <a:r>
                <a:rPr 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   </a:t>
              </a:r>
              <a:r>
                <a:rPr lang="en-US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4</a:t>
              </a:r>
              <a:r>
                <a:rPr lang="en-US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×</a:t>
              </a:r>
              <a:r>
                <a:rPr 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6 marks = 24 </a:t>
              </a:r>
              <a:r>
                <a:rPr lang="en-US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marks</a:t>
              </a:r>
              <a:endPara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  <a:p>
              <a:endPara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  <a:p>
              <a:r>
                <a:rPr lang="en-US" sz="20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Passing Marks				</a:t>
              </a:r>
              <a:r>
                <a:rPr lang="en-US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?</a:t>
              </a:r>
              <a:endPara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61055" y="3657600"/>
              <a:ext cx="27110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Evaluation Scheme</a:t>
              </a:r>
              <a:endParaRPr lang="en-US" sz="2000" u="sng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054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 107 schedule and evaluation scheme</a:t>
            </a:r>
          </a:p>
        </p:txBody>
      </p:sp>
    </p:spTree>
    <p:extLst>
      <p:ext uri="{BB962C8B-B14F-4D97-AF65-F5344CB8AC3E}">
        <p14:creationId xmlns:p14="http://schemas.microsoft.com/office/powerpoint/2010/main" val="357146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Laws of Quantum Mechanics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" y="914400"/>
            <a:ext cx="800100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The values which come up as result of an experiment are the eigenvalues of the appropriate operator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2362200"/>
            <a:ext cx="8001000" cy="34778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In any measurement of observable associated with operator </a:t>
            </a:r>
            <a:r>
              <a:rPr lang="en-US" sz="2000" i="1" dirty="0" smtClean="0">
                <a:solidFill>
                  <a:srgbClr val="000000"/>
                </a:solidFill>
                <a:latin typeface="Georgia" pitchFamily="18" charset="0"/>
              </a:rPr>
              <a:t>Â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, the only values that will be ever observed are the eigenvalues an, which satisfy the eigenvalue equation:</a:t>
            </a:r>
          </a:p>
          <a:p>
            <a:pPr lvl="0"/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2000" b="1" i="1" dirty="0" smtClean="0">
              <a:solidFill>
                <a:srgbClr val="000000"/>
              </a:solidFill>
              <a:latin typeface="Georgia" pitchFamily="18" charset="0"/>
            </a:endParaRPr>
          </a:p>
          <a:p>
            <a:r>
              <a:rPr lang="el-GR" sz="2000" b="1" i="1" dirty="0" smtClean="0">
                <a:solidFill>
                  <a:srgbClr val="000000"/>
                </a:solidFill>
                <a:latin typeface="Georgia" pitchFamily="18" charset="0"/>
              </a:rPr>
              <a:t>Ψ</a:t>
            </a:r>
            <a:r>
              <a:rPr lang="en-US" sz="2000" b="1" i="1" baseline="-25000" dirty="0" smtClean="0">
                <a:solidFill>
                  <a:srgbClr val="000000"/>
                </a:solidFill>
                <a:latin typeface="Georgia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are the </a:t>
            </a:r>
            <a:r>
              <a:rPr lang="en-US" sz="2000" dirty="0" err="1" smtClean="0">
                <a:solidFill>
                  <a:srgbClr val="000000"/>
                </a:solidFill>
                <a:latin typeface="Georgia" pitchFamily="18" charset="0"/>
              </a:rPr>
              <a:t>eigenfunctions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of the system and 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a</a:t>
            </a:r>
            <a:r>
              <a:rPr lang="en-US" sz="2000" b="1" i="1" baseline="-25000" dirty="0" smtClean="0">
                <a:solidFill>
                  <a:srgbClr val="000000"/>
                </a:solidFill>
                <a:latin typeface="Georgia" pitchFamily="18" charset="0"/>
              </a:rPr>
              <a:t>n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are corresponding eigenvalues</a:t>
            </a:r>
          </a:p>
          <a:p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If the system is in state </a:t>
            </a:r>
            <a:r>
              <a:rPr lang="el-GR" sz="2000" b="1" i="1" dirty="0" smtClean="0">
                <a:solidFill>
                  <a:srgbClr val="000000"/>
                </a:solidFill>
                <a:latin typeface="Georgia" pitchFamily="18" charset="0"/>
              </a:rPr>
              <a:t>Ψ</a:t>
            </a:r>
            <a:r>
              <a:rPr lang="en-US" sz="2000" b="1" i="1" baseline="-25000" dirty="0" smtClean="0">
                <a:solidFill>
                  <a:srgbClr val="000000"/>
                </a:solidFill>
                <a:latin typeface="Georgia" pitchFamily="18" charset="0"/>
              </a:rPr>
              <a:t>k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, a measurement on the system will yield an eigenvalue </a:t>
            </a:r>
            <a:r>
              <a:rPr lang="en-US" sz="2000" b="1" i="1" dirty="0" err="1" smtClean="0">
                <a:solidFill>
                  <a:srgbClr val="000000"/>
                </a:solidFill>
                <a:latin typeface="Georgia" pitchFamily="18" charset="0"/>
              </a:rPr>
              <a:t>a</a:t>
            </a:r>
            <a:r>
              <a:rPr lang="en-US" sz="2000" b="1" i="1" baseline="-25000" dirty="0" err="1" smtClean="0">
                <a:solidFill>
                  <a:srgbClr val="000000"/>
                </a:solidFill>
                <a:latin typeface="Georgia" pitchFamily="18" charset="0"/>
              </a:rPr>
              <a:t>k</a:t>
            </a:r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  <p:graphicFrame>
        <p:nvGraphicFramePr>
          <p:cNvPr id="686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519332"/>
              </p:ext>
            </p:extLst>
          </p:nvPr>
        </p:nvGraphicFramePr>
        <p:xfrm>
          <a:off x="1763713" y="3505200"/>
          <a:ext cx="189547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91" name="Equation" r:id="rId3" imgW="952500" imgH="279400" progId="Equation.3">
                  <p:embed/>
                </p:oleObj>
              </mc:Choice>
              <mc:Fallback>
                <p:oleObj name="Equation" r:id="rId3" imgW="952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05200"/>
                        <a:ext cx="189547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37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Laws of Quantum Mechanics</a:t>
            </a:r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415441"/>
              </p:ext>
            </p:extLst>
          </p:nvPr>
        </p:nvGraphicFramePr>
        <p:xfrm>
          <a:off x="927100" y="1993900"/>
          <a:ext cx="4527550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15" name="Equation" r:id="rId3" imgW="2260600" imgH="2349500" progId="Equation.3">
                  <p:embed/>
                </p:oleObj>
              </mc:Choice>
              <mc:Fallback>
                <p:oleObj name="Equation" r:id="rId3" imgW="2260600" imgH="234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993900"/>
                        <a:ext cx="4527550" cy="470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914400"/>
            <a:ext cx="800100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Only real eigenvalues will be observed, which will specify a number corresponding to the classical variable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4191000"/>
            <a:ext cx="50292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There may be, and typically are, many </a:t>
            </a:r>
            <a:r>
              <a:rPr lang="en-US" sz="2000" dirty="0" err="1" smtClean="0">
                <a:solidFill>
                  <a:schemeClr val="tx1"/>
                </a:solidFill>
                <a:latin typeface="Georgia" pitchFamily="18" charset="0"/>
              </a:rPr>
              <a:t>eigenfunctions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for the same QM operator!</a:t>
            </a:r>
            <a:endParaRPr lang="en-US" sz="2000" dirty="0" smtClean="0">
              <a:solidFill>
                <a:srgbClr val="6600CC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67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Laws of Quantum Mechanics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914400" y="1600200"/>
            <a:ext cx="7772400" cy="1754326"/>
            <a:chOff x="914400" y="5029200"/>
            <a:chExt cx="7772400" cy="1754326"/>
          </a:xfrm>
          <a:solidFill>
            <a:srgbClr val="00B0F0"/>
          </a:solidFill>
        </p:grpSpPr>
        <p:sp>
          <p:nvSpPr>
            <p:cNvPr id="14" name="Rectangle 13"/>
            <p:cNvSpPr/>
            <p:nvPr/>
          </p:nvSpPr>
          <p:spPr>
            <a:xfrm>
              <a:off x="914400" y="5029200"/>
              <a:ext cx="7772400" cy="175432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All the </a:t>
              </a:r>
              <a:r>
                <a:rPr lang="en-US" sz="2000" dirty="0" err="1" smtClean="0">
                  <a:solidFill>
                    <a:schemeClr val="tx1"/>
                  </a:solidFill>
                  <a:latin typeface="Georgia" pitchFamily="18" charset="0"/>
                </a:rPr>
                <a:t>eigenfunctions</a:t>
              </a:r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 of Quantum Mechanical operators are “Orthogonal”</a:t>
              </a:r>
            </a:p>
            <a:p>
              <a:endParaRPr lang="en-US" sz="20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24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24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2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6906115"/>
                </p:ext>
              </p:extLst>
            </p:nvPr>
          </p:nvGraphicFramePr>
          <p:xfrm>
            <a:off x="1041400" y="5802313"/>
            <a:ext cx="5300663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139" name="Equation" r:id="rId3" imgW="2654300" imgH="469900" progId="Equation.3">
                    <p:embed/>
                  </p:oleObj>
                </mc:Choice>
                <mc:Fallback>
                  <p:oleObj name="Equation" r:id="rId3" imgW="26543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1400" y="5802313"/>
                          <a:ext cx="5300663" cy="939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8026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Laws of Quantum Mechanics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574365" y="814387"/>
            <a:ext cx="8001000" cy="1508105"/>
            <a:chOff x="838200" y="3657600"/>
            <a:chExt cx="8001000" cy="1508105"/>
          </a:xfrm>
        </p:grpSpPr>
        <p:sp>
          <p:nvSpPr>
            <p:cNvPr id="10" name="Rectangle 9"/>
            <p:cNvSpPr/>
            <p:nvPr/>
          </p:nvSpPr>
          <p:spPr>
            <a:xfrm>
              <a:off x="838200" y="3657600"/>
              <a:ext cx="8001000" cy="15081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The average value of the observable corresponding to operator Â is</a:t>
              </a:r>
            </a:p>
            <a:p>
              <a:r>
                <a:rPr lang="en-US" sz="2400" b="1" dirty="0" smtClean="0">
                  <a:solidFill>
                    <a:srgbClr val="C00000"/>
                  </a:solidFill>
                  <a:latin typeface="Georgia" pitchFamily="18" charset="0"/>
                </a:rPr>
                <a:t> </a:t>
              </a:r>
            </a:p>
            <a:p>
              <a:endParaRPr lang="en-US" sz="2400" b="1" dirty="0">
                <a:solidFill>
                  <a:srgbClr val="C00000"/>
                </a:solidFill>
                <a:latin typeface="Georgia" pitchFamily="18" charset="0"/>
              </a:endParaRPr>
            </a:p>
            <a:p>
              <a:endParaRPr lang="en-US" sz="2400" b="1" dirty="0" smtClean="0">
                <a:solidFill>
                  <a:srgbClr val="C00000"/>
                </a:solidFill>
                <a:latin typeface="Georgia" pitchFamily="18" charset="0"/>
              </a:endParaRPr>
            </a:p>
          </p:txBody>
        </p:sp>
        <p:graphicFrame>
          <p:nvGraphicFramePr>
            <p:cNvPr id="6963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2714216"/>
                </p:ext>
              </p:extLst>
            </p:nvPr>
          </p:nvGraphicFramePr>
          <p:xfrm>
            <a:off x="3352800" y="4495800"/>
            <a:ext cx="223043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207" name="Equation" r:id="rId3" imgW="1117600" imgH="279400" progId="">
                    <p:embed/>
                  </p:oleObj>
                </mc:Choice>
                <mc:Fallback>
                  <p:oleObj name="Equation" r:id="rId3" imgW="1117600" imgH="279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4495800"/>
                          <a:ext cx="2230438" cy="557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6"/>
          <p:cNvGrpSpPr/>
          <p:nvPr/>
        </p:nvGrpSpPr>
        <p:grpSpPr>
          <a:xfrm>
            <a:off x="574365" y="2362200"/>
            <a:ext cx="7960035" cy="4105275"/>
            <a:chOff x="914400" y="2362200"/>
            <a:chExt cx="7772400" cy="4105275"/>
          </a:xfrm>
        </p:grpSpPr>
        <p:sp>
          <p:nvSpPr>
            <p:cNvPr id="15" name="Rectangle 14"/>
            <p:cNvSpPr/>
            <p:nvPr/>
          </p:nvSpPr>
          <p:spPr>
            <a:xfrm>
              <a:off x="914400" y="2362200"/>
              <a:ext cx="7772400" cy="40318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/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From classical correspondence we can define average values for a distribution function </a:t>
              </a:r>
              <a:r>
                <a:rPr lang="en-US" sz="2000" b="1" i="1" dirty="0" smtClean="0">
                  <a:solidFill>
                    <a:schemeClr val="tx1"/>
                  </a:solidFill>
                  <a:latin typeface="Georgia" pitchFamily="18" charset="0"/>
                </a:rPr>
                <a:t>P(x)</a:t>
              </a:r>
            </a:p>
            <a:p>
              <a:pPr lvl="0"/>
              <a:endParaRPr lang="en-US" sz="2400" b="1" i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pPr lvl="0"/>
              <a:endParaRPr lang="en-US" sz="2400" b="1" i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pPr lvl="0"/>
              <a:endParaRPr lang="en-US" sz="2400" b="1" i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pPr lvl="0"/>
              <a:r>
                <a:rPr lang="en-US" sz="2000" dirty="0" smtClean="0">
                  <a:solidFill>
                    <a:schemeClr val="tx1"/>
                  </a:solidFill>
                  <a:latin typeface="Georgia" pitchFamily="18" charset="0"/>
                </a:rPr>
                <a:t>&lt;a&gt; corresponds to the average value of a classical physical quantity or observable , and Â represents the corresponding Quantum mechanical operator </a:t>
              </a:r>
            </a:p>
            <a:p>
              <a:pPr lvl="0"/>
              <a:endParaRPr lang="en-US" sz="2400" b="1" i="1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12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2400" dirty="0" smtClean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24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14" name="Object 5"/>
            <p:cNvGraphicFramePr>
              <a:graphicFrameLocks noChangeAspect="1"/>
            </p:cNvGraphicFramePr>
            <p:nvPr/>
          </p:nvGraphicFramePr>
          <p:xfrm>
            <a:off x="990600" y="3200400"/>
            <a:ext cx="5567363" cy="658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208" name="Equation" r:id="rId5" imgW="2794000" imgH="330200" progId="">
                    <p:embed/>
                  </p:oleObj>
                </mc:Choice>
                <mc:Fallback>
                  <p:oleObj name="Equation" r:id="rId5" imgW="2794000" imgH="330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3200400"/>
                          <a:ext cx="5567363" cy="658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5467741"/>
                </p:ext>
              </p:extLst>
            </p:nvPr>
          </p:nvGraphicFramePr>
          <p:xfrm>
            <a:off x="974725" y="5473700"/>
            <a:ext cx="7496175" cy="993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209" name="Equation" r:id="rId7" imgW="3733800" imgH="495300" progId="Equation.3">
                    <p:embed/>
                  </p:oleObj>
                </mc:Choice>
                <mc:Fallback>
                  <p:oleObj name="Equation" r:id="rId7" imgW="3733800" imgH="495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4725" y="5473700"/>
                          <a:ext cx="7496175" cy="993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2861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Born Interpretation</a:t>
            </a:r>
          </a:p>
        </p:txBody>
      </p:sp>
      <p:pic>
        <p:nvPicPr>
          <p:cNvPr id="12" name="Picture 11" descr="born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43200" y="1273314"/>
            <a:ext cx="571500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Classical wave equation:</a:t>
            </a:r>
          </a:p>
          <a:p>
            <a:pPr lvl="0"/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Ψ(</a:t>
            </a:r>
            <a:r>
              <a:rPr lang="en-US" sz="2000" b="1" i="1" dirty="0" err="1" smtClean="0">
                <a:solidFill>
                  <a:srgbClr val="000000"/>
                </a:solidFill>
                <a:latin typeface="Georgia" pitchFamily="18" charset="0"/>
              </a:rPr>
              <a:t>x,t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)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= Amplitude and 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|Ψ(</a:t>
            </a:r>
            <a:r>
              <a:rPr lang="en-US" sz="2000" b="1" i="1" dirty="0" err="1" smtClean="0">
                <a:solidFill>
                  <a:srgbClr val="000000"/>
                </a:solidFill>
                <a:latin typeface="Georgia" pitchFamily="18" charset="0"/>
              </a:rPr>
              <a:t>x,t</a:t>
            </a:r>
            <a:r>
              <a:rPr lang="en-US" sz="2000" b="1" i="1" dirty="0" smtClean="0">
                <a:solidFill>
                  <a:srgbClr val="000000"/>
                </a:solidFill>
                <a:latin typeface="Georgia" pitchFamily="18" charset="0"/>
              </a:rPr>
              <a:t>)|</a:t>
            </a:r>
            <a:r>
              <a:rPr lang="en-US" sz="2000" b="1" baseline="30000" dirty="0" smtClean="0">
                <a:solidFill>
                  <a:srgbClr val="000000"/>
                </a:solidFill>
                <a:latin typeface="Georgia" pitchFamily="18" charset="0"/>
              </a:rPr>
              <a:t>2</a:t>
            </a: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= Intensity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" y="3154501"/>
            <a:ext cx="8001000" cy="31700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Quantum mechanical system: </a:t>
            </a:r>
          </a:p>
          <a:p>
            <a:endParaRPr lang="en-US" sz="2000" b="1" dirty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The state is completely specified by a wavefunction 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Ψ(</a:t>
            </a:r>
            <a:r>
              <a:rPr lang="en-US" sz="2000" b="1" i="1" dirty="0" err="1" smtClean="0">
                <a:solidFill>
                  <a:schemeClr val="tx1"/>
                </a:solidFill>
                <a:latin typeface="Georgia" pitchFamily="18" charset="0"/>
              </a:rPr>
              <a:t>x,t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)</a:t>
            </a:r>
            <a:r>
              <a:rPr lang="en-US" sz="2000" i="1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,which can be complex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All possible information can be derived from 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Ψ(</a:t>
            </a:r>
            <a:r>
              <a:rPr lang="en-US" sz="2000" b="1" i="1" dirty="0" err="1" smtClean="0">
                <a:solidFill>
                  <a:schemeClr val="tx1"/>
                </a:solidFill>
                <a:latin typeface="Georgia" pitchFamily="18" charset="0"/>
              </a:rPr>
              <a:t>x,t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Intensity is equivalent to Probability.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|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Ψ(</a:t>
            </a:r>
            <a:r>
              <a:rPr lang="en-US" sz="2000" b="1" i="1" dirty="0" err="1" smtClean="0">
                <a:solidFill>
                  <a:schemeClr val="tx1"/>
                </a:solidFill>
                <a:latin typeface="Georgia" pitchFamily="18" charset="0"/>
              </a:rPr>
              <a:t>x,t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)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|</a:t>
            </a:r>
            <a:r>
              <a:rPr lang="en-US" sz="2000" b="1" baseline="30000" dirty="0" smtClean="0">
                <a:solidFill>
                  <a:schemeClr val="tx1"/>
                </a:solidFill>
                <a:latin typeface="Georgia" pitchFamily="18" charset="0"/>
              </a:rPr>
              <a:t>2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= 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P(x)</a:t>
            </a:r>
          </a:p>
        </p:txBody>
      </p:sp>
    </p:spTree>
    <p:extLst>
      <p:ext uri="{BB962C8B-B14F-4D97-AF65-F5344CB8AC3E}">
        <p14:creationId xmlns:p14="http://schemas.microsoft.com/office/powerpoint/2010/main" val="10250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Born Interpretation</a:t>
            </a:r>
          </a:p>
        </p:txBody>
      </p:sp>
      <p:pic>
        <p:nvPicPr>
          <p:cNvPr id="12" name="Picture 11" descr="born_postca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838200"/>
            <a:ext cx="1333500" cy="1885950"/>
          </a:xfrm>
          <a:prstGeom prst="rect">
            <a:avLst/>
          </a:prstGeom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886200"/>
            <a:ext cx="2286000" cy="168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7"/>
          <p:cNvGrpSpPr/>
          <p:nvPr/>
        </p:nvGrpSpPr>
        <p:grpSpPr>
          <a:xfrm>
            <a:off x="2590800" y="1143000"/>
            <a:ext cx="4057650" cy="960438"/>
            <a:chOff x="3061309" y="1143000"/>
            <a:chExt cx="4057650" cy="960438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124809" y="1600200"/>
            <a:ext cx="3994150" cy="50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68" name="Equation" r:id="rId5" imgW="2222500" imgH="279400" progId="">
                    <p:embed/>
                  </p:oleObj>
                </mc:Choice>
                <mc:Fallback>
                  <p:oleObj name="Equation" r:id="rId5" imgW="2222500" imgH="279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809" y="1600200"/>
                          <a:ext cx="3994150" cy="503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16"/>
            <p:cNvSpPr/>
            <p:nvPr/>
          </p:nvSpPr>
          <p:spPr>
            <a:xfrm>
              <a:off x="3061309" y="1143000"/>
              <a:ext cx="26876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latin typeface="Georgia" pitchFamily="18" charset="0"/>
                </a:rPr>
                <a:t>Probability density</a:t>
              </a:r>
              <a:endParaRPr lang="en-US" sz="2000" b="1" dirty="0"/>
            </a:p>
          </p:txBody>
        </p:sp>
      </p:grpSp>
      <p:grpSp>
        <p:nvGrpSpPr>
          <p:cNvPr id="4" name="Group 24"/>
          <p:cNvGrpSpPr/>
          <p:nvPr/>
        </p:nvGrpSpPr>
        <p:grpSpPr>
          <a:xfrm>
            <a:off x="2579688" y="2510135"/>
            <a:ext cx="6526212" cy="964903"/>
            <a:chOff x="2427288" y="2510135"/>
            <a:chExt cx="6526212" cy="964903"/>
          </a:xfrm>
        </p:grpSpPr>
        <p:sp>
          <p:nvSpPr>
            <p:cNvPr id="19" name="Rectangle 18"/>
            <p:cNvSpPr/>
            <p:nvPr/>
          </p:nvSpPr>
          <p:spPr>
            <a:xfrm>
              <a:off x="2489137" y="2510135"/>
              <a:ext cx="16605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latin typeface="Georgia" pitchFamily="18" charset="0"/>
                </a:rPr>
                <a:t>Probability</a:t>
              </a:r>
              <a:endParaRPr lang="en-US" sz="2000" b="1" dirty="0"/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2427288" y="2971800"/>
            <a:ext cx="6526212" cy="50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69" name="Equation" r:id="rId7" imgW="3632200" imgH="279400" progId="">
                    <p:embed/>
                  </p:oleObj>
                </mc:Choice>
                <mc:Fallback>
                  <p:oleObj name="Equation" r:id="rId7" imgW="3632200" imgH="279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288" y="2971800"/>
                          <a:ext cx="6526212" cy="503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0"/>
          <p:cNvSpPr/>
          <p:nvPr/>
        </p:nvSpPr>
        <p:spPr>
          <a:xfrm>
            <a:off x="2641537" y="3848397"/>
            <a:ext cx="3854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Georgia" pitchFamily="18" charset="0"/>
              </a:rPr>
              <a:t>Probability in 3-dimensions</a:t>
            </a:r>
            <a:endParaRPr lang="en-US" sz="2000" b="1" dirty="0"/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2693988" y="4538662"/>
          <a:ext cx="5694362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70" name="Equation" r:id="rId9" imgW="3175000" imgH="825500" progId="Equation.3">
                  <p:embed/>
                </p:oleObj>
              </mc:Choice>
              <mc:Fallback>
                <p:oleObj name="Equation" r:id="rId9" imgW="31750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4538662"/>
                        <a:ext cx="5694362" cy="148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855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28600" y="950416"/>
            <a:ext cx="6019800" cy="415498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Since </a:t>
            </a:r>
            <a:r>
              <a:rPr lang="el-GR" sz="2000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i="1" dirty="0" smtClean="0">
                <a:solidFill>
                  <a:schemeClr val="tx1"/>
                </a:solidFill>
                <a:latin typeface="Georgia" pitchFamily="18" charset="0"/>
              </a:rPr>
              <a:t>*</a:t>
            </a:r>
            <a:r>
              <a:rPr lang="el-GR" sz="2000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i="1" dirty="0" smtClean="0">
                <a:solidFill>
                  <a:schemeClr val="tx1"/>
                </a:solidFill>
                <a:latin typeface="Georgia" pitchFamily="18" charset="0"/>
              </a:rPr>
              <a:t>d</a:t>
            </a:r>
            <a:r>
              <a:rPr lang="el-GR" sz="2000" i="1" dirty="0" smtClean="0">
                <a:solidFill>
                  <a:schemeClr val="tx1"/>
                </a:solidFill>
                <a:latin typeface="Georgia" pitchFamily="18" charset="0"/>
              </a:rPr>
              <a:t>τ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is the probability, the total probability of finding the particle somewhere in space has to be uni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ty</a:t>
            </a: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/>
            <a:r>
              <a:rPr lang="en-US" sz="2000" smtClean="0">
                <a:solidFill>
                  <a:schemeClr val="tx1"/>
                </a:solidFill>
                <a:latin typeface="Georgia" pitchFamily="18" charset="0"/>
              </a:rPr>
              <a:t>If function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diverges, i.e.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  <a:sym typeface="Wingdings 3"/>
              </a:rPr>
              <a:t> ∞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: </a:t>
            </a:r>
            <a:r>
              <a:rPr lang="el-GR" sz="2000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can not be normalized, and therefore is NOT an acceptable wave function. However, a constant value C ≠ 1 is  perfectly acceptable.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00800" y="914400"/>
            <a:ext cx="2590800" cy="419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5434" y="277910"/>
            <a:ext cx="6333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Normalization of Wavefunction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6542809" y="381000"/>
            <a:ext cx="2303318" cy="4217826"/>
            <a:chOff x="6542809" y="963774"/>
            <a:chExt cx="2303318" cy="4217826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705600" y="2990694"/>
              <a:ext cx="2011680" cy="1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7081405" y="2350058"/>
              <a:ext cx="1280160" cy="1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/>
            <p:cNvSpPr/>
            <p:nvPr/>
          </p:nvSpPr>
          <p:spPr>
            <a:xfrm rot="5400000">
              <a:off x="6700752" y="1043784"/>
              <a:ext cx="2026920" cy="18669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68591" y="1747438"/>
              <a:ext cx="3481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Georgia" pitchFamily="18" charset="0"/>
                </a:rPr>
                <a:t>∞</a:t>
              </a:r>
              <a:endParaRPr lang="en-US" sz="1600" b="1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42809" y="1781192"/>
              <a:ext cx="3481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Georgia" pitchFamily="18" charset="0"/>
                </a:rPr>
                <a:t>∞</a:t>
              </a:r>
              <a:endParaRPr lang="en-US" sz="1600" b="1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153400" y="2938046"/>
              <a:ext cx="5902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Georgia" pitchFamily="18" charset="0"/>
                </a:rPr>
                <a:t>x</a:t>
              </a:r>
              <a:r>
                <a:rPr lang="en-US" sz="1600" dirty="0" smtClean="0">
                  <a:latin typeface="Georgia" pitchFamily="18" charset="0"/>
                  <a:sym typeface="Wingdings 3"/>
                </a:rPr>
                <a:t> </a:t>
              </a:r>
              <a:r>
                <a:rPr lang="en-US" sz="1600" b="1" dirty="0" smtClean="0">
                  <a:latin typeface="Georgia" pitchFamily="18" charset="0"/>
                </a:rPr>
                <a:t> </a:t>
              </a:r>
              <a:endParaRPr lang="en-US" sz="1600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91400" y="1655618"/>
              <a:ext cx="3914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1600" b="1" dirty="0" smtClean="0">
                  <a:latin typeface="Georgia" pitchFamily="18" charset="0"/>
                </a:rPr>
                <a:t>Ψ</a:t>
              </a:r>
              <a:endParaRPr lang="en-US" sz="1600" b="1" dirty="0"/>
            </a:p>
          </p:txBody>
        </p:sp>
        <p:sp>
          <p:nvSpPr>
            <p:cNvPr id="48" name="Arc 47"/>
            <p:cNvSpPr/>
            <p:nvPr/>
          </p:nvSpPr>
          <p:spPr>
            <a:xfrm rot="10800000">
              <a:off x="6707678" y="1111827"/>
              <a:ext cx="2026920" cy="18669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51"/>
            <p:cNvGrpSpPr/>
            <p:nvPr/>
          </p:nvGrpSpPr>
          <p:grpSpPr>
            <a:xfrm>
              <a:off x="6553200" y="3352800"/>
              <a:ext cx="2292927" cy="1828800"/>
              <a:chOff x="6553200" y="3352800"/>
              <a:chExt cx="2292927" cy="18288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6715991" y="4895694"/>
                <a:ext cx="2011680" cy="1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7091796" y="4255058"/>
                <a:ext cx="1280160" cy="1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7727373" y="3377045"/>
                <a:ext cx="3481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latin typeface="Georgia" pitchFamily="18" charset="0"/>
                  </a:rPr>
                  <a:t>∞</a:t>
                </a:r>
                <a:endParaRPr lang="en-US" sz="1600" b="1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303001" y="3352800"/>
                <a:ext cx="3481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latin typeface="Georgia" pitchFamily="18" charset="0"/>
                  </a:rPr>
                  <a:t>∞</a:t>
                </a:r>
                <a:endParaRPr lang="en-US" sz="1600" b="1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163791" y="4843046"/>
                <a:ext cx="5902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latin typeface="Georgia" pitchFamily="18" charset="0"/>
                  </a:rPr>
                  <a:t>x</a:t>
                </a:r>
                <a:r>
                  <a:rPr lang="en-US" sz="1600" dirty="0" smtClean="0">
                    <a:latin typeface="Georgia" pitchFamily="18" charset="0"/>
                    <a:sym typeface="Wingdings 3"/>
                  </a:rPr>
                  <a:t> </a:t>
                </a:r>
                <a:r>
                  <a:rPr lang="en-US" sz="1600" b="1" dirty="0" smtClean="0">
                    <a:latin typeface="Georgia" pitchFamily="18" charset="0"/>
                  </a:rPr>
                  <a:t> </a:t>
                </a:r>
                <a:endParaRPr lang="en-US" sz="1600" b="1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391400" y="4538246"/>
                <a:ext cx="39145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sz="1600" b="1" dirty="0" smtClean="0">
                    <a:latin typeface="Georgia" pitchFamily="18" charset="0"/>
                  </a:rPr>
                  <a:t>Ψ</a:t>
                </a:r>
                <a:endParaRPr lang="en-US" sz="1600" b="1" dirty="0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6553200" y="3616037"/>
                <a:ext cx="997527" cy="1184563"/>
              </a:xfrm>
              <a:custGeom>
                <a:avLst/>
                <a:gdLst>
                  <a:gd name="connsiteX0" fmla="*/ 945573 w 997527"/>
                  <a:gd name="connsiteY0" fmla="*/ 0 h 1184563"/>
                  <a:gd name="connsiteX1" fmla="*/ 924791 w 997527"/>
                  <a:gd name="connsiteY1" fmla="*/ 613063 h 1184563"/>
                  <a:gd name="connsiteX2" fmla="*/ 509155 w 997527"/>
                  <a:gd name="connsiteY2" fmla="*/ 1007918 h 1184563"/>
                  <a:gd name="connsiteX3" fmla="*/ 0 w 997527"/>
                  <a:gd name="connsiteY3" fmla="*/ 1184563 h 1184563"/>
                  <a:gd name="connsiteX4" fmla="*/ 0 w 997527"/>
                  <a:gd name="connsiteY4" fmla="*/ 1184563 h 118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527" h="1184563">
                    <a:moveTo>
                      <a:pt x="945573" y="0"/>
                    </a:moveTo>
                    <a:cubicBezTo>
                      <a:pt x="971550" y="222538"/>
                      <a:pt x="997527" y="445077"/>
                      <a:pt x="924791" y="613063"/>
                    </a:cubicBezTo>
                    <a:cubicBezTo>
                      <a:pt x="852055" y="781049"/>
                      <a:pt x="663287" y="912668"/>
                      <a:pt x="509155" y="1007918"/>
                    </a:cubicBezTo>
                    <a:cubicBezTo>
                      <a:pt x="355023" y="1103168"/>
                      <a:pt x="0" y="1184563"/>
                      <a:pt x="0" y="1184563"/>
                    </a:cubicBezTo>
                    <a:lnTo>
                      <a:pt x="0" y="1184563"/>
                    </a:ln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 flipH="1">
                <a:off x="7848600" y="3616037"/>
                <a:ext cx="997527" cy="1184563"/>
              </a:xfrm>
              <a:custGeom>
                <a:avLst/>
                <a:gdLst>
                  <a:gd name="connsiteX0" fmla="*/ 945573 w 997527"/>
                  <a:gd name="connsiteY0" fmla="*/ 0 h 1184563"/>
                  <a:gd name="connsiteX1" fmla="*/ 924791 w 997527"/>
                  <a:gd name="connsiteY1" fmla="*/ 613063 h 1184563"/>
                  <a:gd name="connsiteX2" fmla="*/ 509155 w 997527"/>
                  <a:gd name="connsiteY2" fmla="*/ 1007918 h 1184563"/>
                  <a:gd name="connsiteX3" fmla="*/ 0 w 997527"/>
                  <a:gd name="connsiteY3" fmla="*/ 1184563 h 1184563"/>
                  <a:gd name="connsiteX4" fmla="*/ 0 w 997527"/>
                  <a:gd name="connsiteY4" fmla="*/ 1184563 h 118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527" h="1184563">
                    <a:moveTo>
                      <a:pt x="945573" y="0"/>
                    </a:moveTo>
                    <a:cubicBezTo>
                      <a:pt x="971550" y="222538"/>
                      <a:pt x="997527" y="445077"/>
                      <a:pt x="924791" y="613063"/>
                    </a:cubicBezTo>
                    <a:cubicBezTo>
                      <a:pt x="852055" y="781049"/>
                      <a:pt x="663287" y="912668"/>
                      <a:pt x="509155" y="1007918"/>
                    </a:cubicBezTo>
                    <a:cubicBezTo>
                      <a:pt x="355023" y="1103168"/>
                      <a:pt x="0" y="1184563"/>
                      <a:pt x="0" y="1184563"/>
                    </a:cubicBezTo>
                    <a:lnTo>
                      <a:pt x="0" y="1184563"/>
                    </a:ln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6317585" y="4724400"/>
            <a:ext cx="2826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Georgia" pitchFamily="18" charset="0"/>
              </a:rPr>
              <a:t>Unacceptable </a:t>
            </a:r>
            <a:r>
              <a:rPr lang="en-US" sz="1400" b="1" dirty="0" err="1" smtClean="0">
                <a:latin typeface="Georgia" pitchFamily="18" charset="0"/>
              </a:rPr>
              <a:t>wavefunction</a:t>
            </a:r>
            <a:endParaRPr lang="en-US" sz="1400" b="1" dirty="0"/>
          </a:p>
        </p:txBody>
      </p:sp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38280"/>
              </p:ext>
            </p:extLst>
          </p:nvPr>
        </p:nvGraphicFramePr>
        <p:xfrm>
          <a:off x="457200" y="2322016"/>
          <a:ext cx="433070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74" name="Equation" r:id="rId4" imgW="2171700" imgH="812800" progId="Equation.3">
                  <p:embed/>
                </p:oleObj>
              </mc:Choice>
              <mc:Fallback>
                <p:oleObj name="Equation" r:id="rId4" imgW="21717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22016"/>
                        <a:ext cx="4330700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228600" y="5486400"/>
            <a:ext cx="86868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must vanish at ±∞, or more appropriately  at the boundaries and 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 must be finite</a:t>
            </a:r>
          </a:p>
        </p:txBody>
      </p:sp>
    </p:spTree>
    <p:extLst>
      <p:ext uri="{BB962C8B-B14F-4D97-AF65-F5344CB8AC3E}">
        <p14:creationId xmlns:p14="http://schemas.microsoft.com/office/powerpoint/2010/main" val="373149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 animBg="1"/>
      <p:bldP spid="55" grpId="0" animBg="1"/>
      <p:bldP spid="54" grpId="0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Acceptable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wavefunctions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8669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60960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ophatfft.png"/>
          <p:cNvPicPr>
            <a:picLocks noChangeAspect="1"/>
          </p:cNvPicPr>
          <p:nvPr/>
        </p:nvPicPr>
        <p:blipFill>
          <a:blip r:embed="rId2" cstate="print"/>
          <a:srcRect l="7708" t="38513" r="4688" b="11736"/>
          <a:stretch>
            <a:fillRect/>
          </a:stretch>
        </p:blipFill>
        <p:spPr>
          <a:xfrm>
            <a:off x="2835158" y="3611752"/>
            <a:ext cx="3498850" cy="2117725"/>
          </a:xfrm>
          <a:prstGeom prst="rect">
            <a:avLst/>
          </a:prstGeom>
        </p:spPr>
      </p:pic>
      <p:pic>
        <p:nvPicPr>
          <p:cNvPr id="19" name="Picture 18" descr="The Sh1a.gif"/>
          <p:cNvPicPr>
            <a:picLocks noChangeAspect="1"/>
          </p:cNvPicPr>
          <p:nvPr/>
        </p:nvPicPr>
        <p:blipFill>
          <a:blip r:embed="rId3" cstate="print"/>
          <a:srcRect l="8039" t="21324" r="5544" b="32475"/>
          <a:stretch>
            <a:fillRect/>
          </a:stretch>
        </p:blipFill>
        <p:spPr>
          <a:xfrm>
            <a:off x="981075" y="1587500"/>
            <a:ext cx="2670175" cy="1196975"/>
          </a:xfrm>
          <a:prstGeom prst="rect">
            <a:avLst/>
          </a:prstGeom>
        </p:spPr>
      </p:pic>
      <p:pic>
        <p:nvPicPr>
          <p:cNvPr id="20" name="Picture 19" descr="27e770e0.gif"/>
          <p:cNvPicPr>
            <a:picLocks noChangeAspect="1"/>
          </p:cNvPicPr>
          <p:nvPr/>
        </p:nvPicPr>
        <p:blipFill>
          <a:blip r:embed="rId4" cstate="print"/>
          <a:srcRect l="20622" t="3457" r="4622" b="14197"/>
          <a:stretch>
            <a:fillRect/>
          </a:stretch>
        </p:blipFill>
        <p:spPr>
          <a:xfrm>
            <a:off x="5584825" y="850900"/>
            <a:ext cx="2670175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3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Restrictions on wavefunction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37" t="50289" r="6591" b="10822"/>
          <a:stretch>
            <a:fillRect/>
          </a:stretch>
        </p:blipFill>
        <p:spPr bwMode="auto">
          <a:xfrm>
            <a:off x="5395810" y="3674425"/>
            <a:ext cx="2476540" cy="200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 cstate="print"/>
          <a:srcRect l="15367" t="4444" r="47269" b="57037"/>
          <a:stretch>
            <a:fillRect/>
          </a:stretch>
        </p:blipFill>
        <p:spPr bwMode="auto">
          <a:xfrm>
            <a:off x="838200" y="838200"/>
            <a:ext cx="236222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38200" y="28669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32004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Unacceptable because </a:t>
            </a:r>
            <a:r>
              <a:rPr lang="el-GR" sz="24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is not continuous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4464" t="50000" r="47269" b="10000"/>
          <a:stretch>
            <a:fillRect/>
          </a:stretch>
        </p:blipFill>
        <p:spPr bwMode="auto">
          <a:xfrm>
            <a:off x="762000" y="3657600"/>
            <a:ext cx="241935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838200" y="60960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791200"/>
            <a:ext cx="32004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Unacceptable because </a:t>
            </a:r>
            <a:r>
              <a:rPr lang="el-GR" sz="2400" b="1" i="1" dirty="0" smtClean="0">
                <a:solidFill>
                  <a:srgbClr val="000000"/>
                </a:solidFill>
                <a:latin typeface="Georgia" pitchFamily="18" charset="0"/>
              </a:rPr>
              <a:t>ψ</a:t>
            </a:r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 is not single-valued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52731" t="2963" r="9604" b="57407"/>
          <a:stretch>
            <a:fillRect/>
          </a:stretch>
        </p:blipFill>
        <p:spPr bwMode="auto">
          <a:xfrm>
            <a:off x="5357750" y="762000"/>
            <a:ext cx="2381264" cy="203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486400" y="2819400"/>
            <a:ext cx="35052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Unacceptable because d</a:t>
            </a:r>
            <a:r>
              <a:rPr lang="el-GR" sz="2400" b="1" i="1" dirty="0" smtClean="0">
                <a:solidFill>
                  <a:srgbClr val="000000"/>
                </a:solidFill>
                <a:latin typeface="Georgia" pitchFamily="18" charset="0"/>
              </a:rPr>
              <a:t>ψ</a:t>
            </a:r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  <a:latin typeface="Georgia" pitchFamily="18" charset="0"/>
              </a:rPr>
              <a:t>dq</a:t>
            </a:r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 is not con</a:t>
            </a:r>
            <a:r>
              <a:rPr lang="en-US" sz="2400" dirty="0" smtClean="0">
                <a:solidFill>
                  <a:srgbClr val="C00000"/>
                </a:solidFill>
                <a:latin typeface="Georgia" pitchFamily="18" charset="0"/>
              </a:rPr>
              <a:t>tinuous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6400" y="5798403"/>
            <a:ext cx="33528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Unacceptable because    </a:t>
            </a:r>
            <a:r>
              <a:rPr lang="el-GR" sz="2400" b="1" i="1" dirty="0" smtClean="0">
                <a:solidFill>
                  <a:srgbClr val="000000"/>
                </a:solidFill>
                <a:latin typeface="Georgia" pitchFamily="18" charset="0"/>
              </a:rPr>
              <a:t>ψ</a:t>
            </a:r>
            <a:r>
              <a:rPr lang="en-US" sz="2400" b="1" i="1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Georgia" pitchFamily="18" charset="0"/>
              </a:rPr>
              <a:t>goes to infinity</a:t>
            </a:r>
          </a:p>
        </p:txBody>
      </p:sp>
    </p:spTree>
    <p:extLst>
      <p:ext uri="{BB962C8B-B14F-4D97-AF65-F5344CB8AC3E}">
        <p14:creationId xmlns:p14="http://schemas.microsoft.com/office/powerpoint/2010/main" val="165388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3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5435" y="27791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Restrictions on wavefunction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59344" y="1407600"/>
            <a:ext cx="7848600" cy="44012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must be a solution of the Schrodinger equation</a:t>
            </a:r>
          </a:p>
          <a:p>
            <a:endParaRPr lang="en-US" sz="2000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must be </a:t>
            </a:r>
            <a:r>
              <a:rPr lang="en-US" sz="2000" dirty="0" err="1" smtClean="0">
                <a:solidFill>
                  <a:schemeClr val="tx1"/>
                </a:solidFill>
                <a:latin typeface="Georgia" pitchFamily="18" charset="0"/>
              </a:rPr>
              <a:t>normalizable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: </a:t>
            </a:r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must be finite and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  <a:sym typeface="Wingdings 3"/>
              </a:rPr>
              <a:t>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0 at boundaries/ ±∞</a:t>
            </a:r>
          </a:p>
          <a:p>
            <a:endParaRPr lang="en-US" sz="2000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must be a continuous function of </a:t>
            </a:r>
            <a:r>
              <a:rPr lang="en-US" sz="2000" dirty="0" err="1" smtClean="0">
                <a:solidFill>
                  <a:schemeClr val="tx1"/>
                </a:solidFill>
                <a:latin typeface="Georgia" pitchFamily="18" charset="0"/>
              </a:rPr>
              <a:t>x,y,z</a:t>
            </a: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d</a:t>
            </a:r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b="1" i="1" dirty="0" smtClean="0">
                <a:solidFill>
                  <a:schemeClr val="tx1"/>
                </a:solidFill>
                <a:latin typeface="Georgia" pitchFamily="18" charset="0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Georgia" pitchFamily="18" charset="0"/>
              </a:rPr>
              <a:t>dq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must be must be continuous </a:t>
            </a:r>
            <a:r>
              <a:rPr lang="en-US" sz="2000" smtClean="0">
                <a:solidFill>
                  <a:schemeClr val="tx1"/>
                </a:solidFill>
                <a:latin typeface="Georgia" pitchFamily="18" charset="0"/>
              </a:rPr>
              <a:t>in q</a:t>
            </a: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000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must be single-valued</a:t>
            </a:r>
          </a:p>
          <a:p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l-GR" sz="2000" b="1" i="1" dirty="0" smtClean="0">
                <a:solidFill>
                  <a:schemeClr val="tx1"/>
                </a:solidFill>
                <a:latin typeface="Georgia" pitchFamily="18" charset="0"/>
              </a:rPr>
              <a:t>Ψ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must be </a:t>
            </a:r>
            <a:r>
              <a:rPr lang="en-US" sz="2000" dirty="0" err="1" smtClean="0">
                <a:solidFill>
                  <a:schemeClr val="tx1"/>
                </a:solidFill>
                <a:latin typeface="Georgia" pitchFamily="18" charset="0"/>
              </a:rPr>
              <a:t>quadratically-intergrable</a:t>
            </a: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Georgia" pitchFamily="18" charset="0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Georgia" pitchFamily="18" charset="0"/>
              </a:rPr>
              <a:t>square of the </a:t>
            </a:r>
            <a:r>
              <a:rPr lang="en-US" sz="2000" dirty="0" err="1">
                <a:solidFill>
                  <a:schemeClr val="tx1"/>
                </a:solidFill>
                <a:latin typeface="Georgia" pitchFamily="18" charset="0"/>
              </a:rPr>
              <a:t>wavefunction</a:t>
            </a:r>
            <a:r>
              <a:rPr lang="en-US" sz="2000" dirty="0">
                <a:solidFill>
                  <a:schemeClr val="tx1"/>
                </a:solidFill>
                <a:latin typeface="Georgia" pitchFamily="18" charset="0"/>
              </a:rPr>
              <a:t> should be </a:t>
            </a:r>
            <a:r>
              <a:rPr lang="en-US" sz="2000" dirty="0" err="1">
                <a:solidFill>
                  <a:schemeClr val="tx1"/>
                </a:solidFill>
                <a:latin typeface="Georgia" pitchFamily="18" charset="0"/>
              </a:rPr>
              <a:t>integrable</a:t>
            </a:r>
            <a:r>
              <a:rPr lang="en-US" sz="2000" dirty="0">
                <a:solidFill>
                  <a:schemeClr val="tx1"/>
                </a:solidFill>
                <a:latin typeface="Georgia" pitchFamily="18" charset="0"/>
              </a:rPr>
              <a:t>)</a:t>
            </a:r>
          </a:p>
          <a:p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8769" y="6096000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Origin of quantization</a:t>
            </a:r>
          </a:p>
        </p:txBody>
      </p:sp>
    </p:spTree>
    <p:extLst>
      <p:ext uri="{BB962C8B-B14F-4D97-AF65-F5344CB8AC3E}">
        <p14:creationId xmlns:p14="http://schemas.microsoft.com/office/powerpoint/2010/main" val="332033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124200" y="1295400"/>
            <a:ext cx="3124200" cy="5562600"/>
          </a:xfrm>
          <a:prstGeom prst="rect">
            <a:avLst/>
          </a:prstGeom>
          <a:solidFill>
            <a:srgbClr val="0000FF">
              <a:alpha val="2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295400"/>
            <a:ext cx="2895600" cy="5562600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295400"/>
            <a:ext cx="3124200" cy="5562600"/>
          </a:xfrm>
          <a:prstGeom prst="rect">
            <a:avLst/>
          </a:prstGeom>
          <a:solidFill>
            <a:srgbClr val="CCFFCC">
              <a:alpha val="5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2325715"/>
            <a:ext cx="228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/>
                <a:cs typeface="Georgia"/>
              </a:rPr>
              <a:t>AA	130</a:t>
            </a:r>
          </a:p>
          <a:p>
            <a:r>
              <a:rPr lang="en-US" sz="2000" dirty="0">
                <a:latin typeface="Georgia"/>
                <a:cs typeface="Georgia"/>
              </a:rPr>
              <a:t>AB	175</a:t>
            </a:r>
          </a:p>
          <a:p>
            <a:r>
              <a:rPr lang="en-US" sz="2000" dirty="0">
                <a:latin typeface="Georgia"/>
                <a:cs typeface="Georgia"/>
              </a:rPr>
              <a:t>AP	13</a:t>
            </a:r>
          </a:p>
          <a:p>
            <a:r>
              <a:rPr lang="en-US" sz="2000" dirty="0">
                <a:latin typeface="Georgia"/>
                <a:cs typeface="Georgia"/>
              </a:rPr>
              <a:t>BB	171</a:t>
            </a:r>
          </a:p>
          <a:p>
            <a:r>
              <a:rPr lang="en-US" sz="2000" dirty="0">
                <a:latin typeface="Georgia"/>
                <a:cs typeface="Georgia"/>
              </a:rPr>
              <a:t>BC	159</a:t>
            </a:r>
          </a:p>
          <a:p>
            <a:r>
              <a:rPr lang="en-US" sz="2000" dirty="0">
                <a:latin typeface="Georgia"/>
                <a:cs typeface="Georgia"/>
              </a:rPr>
              <a:t>CC	121</a:t>
            </a:r>
          </a:p>
          <a:p>
            <a:r>
              <a:rPr lang="en-US" sz="2000" dirty="0">
                <a:latin typeface="Georgia"/>
                <a:cs typeface="Georgia"/>
              </a:rPr>
              <a:t>CD	75</a:t>
            </a:r>
          </a:p>
          <a:p>
            <a:r>
              <a:rPr lang="en-US" sz="2000" dirty="0">
                <a:latin typeface="Georgia"/>
                <a:cs typeface="Georgia"/>
              </a:rPr>
              <a:t>DD	33</a:t>
            </a:r>
          </a:p>
          <a:p>
            <a:r>
              <a:rPr lang="en-US" sz="2000" dirty="0">
                <a:latin typeface="Georgia"/>
                <a:cs typeface="Georgia"/>
              </a:rPr>
              <a:t>FR	36</a:t>
            </a:r>
          </a:p>
          <a:p>
            <a:r>
              <a:rPr lang="en-US" sz="2000" dirty="0">
                <a:latin typeface="Georgia"/>
                <a:cs typeface="Georgia"/>
              </a:rPr>
              <a:t>II	</a:t>
            </a:r>
            <a:r>
              <a:rPr lang="en-US" sz="2000" dirty="0" smtClean="0">
                <a:latin typeface="Georgia"/>
                <a:cs typeface="Georgia"/>
              </a:rPr>
              <a:t>4</a:t>
            </a:r>
          </a:p>
          <a:p>
            <a:endParaRPr lang="en-US" sz="2000" dirty="0">
              <a:latin typeface="Georgia"/>
              <a:cs typeface="Georgia"/>
            </a:endParaRPr>
          </a:p>
          <a:p>
            <a:r>
              <a:rPr lang="en-US" sz="2000" b="1" dirty="0">
                <a:latin typeface="Georgia"/>
                <a:cs typeface="Georgia"/>
              </a:rPr>
              <a:t>Total</a:t>
            </a:r>
            <a:r>
              <a:rPr lang="en-US" sz="2000" dirty="0">
                <a:latin typeface="Georgia"/>
                <a:cs typeface="Georgia"/>
              </a:rPr>
              <a:t>	917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5890" y="2331910"/>
            <a:ext cx="1752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/>
                <a:cs typeface="Georgia"/>
              </a:rPr>
              <a:t>AA	62</a:t>
            </a:r>
          </a:p>
          <a:p>
            <a:r>
              <a:rPr lang="en-US" sz="2000" dirty="0">
                <a:latin typeface="Georgia"/>
                <a:cs typeface="Georgia"/>
              </a:rPr>
              <a:t>AB	137</a:t>
            </a:r>
          </a:p>
          <a:p>
            <a:r>
              <a:rPr lang="en-US" sz="2000" dirty="0">
                <a:latin typeface="Georgia"/>
                <a:cs typeface="Georgia"/>
              </a:rPr>
              <a:t>AP	8</a:t>
            </a:r>
          </a:p>
          <a:p>
            <a:r>
              <a:rPr lang="en-US" sz="2000" dirty="0">
                <a:latin typeface="Georgia"/>
                <a:cs typeface="Georgia"/>
              </a:rPr>
              <a:t>BB	154</a:t>
            </a:r>
          </a:p>
          <a:p>
            <a:r>
              <a:rPr lang="en-US" sz="2000" dirty="0">
                <a:latin typeface="Georgia"/>
                <a:cs typeface="Georgia"/>
              </a:rPr>
              <a:t>BC	134</a:t>
            </a:r>
          </a:p>
          <a:p>
            <a:r>
              <a:rPr lang="en-US" sz="2000" dirty="0">
                <a:latin typeface="Georgia"/>
                <a:cs typeface="Georgia"/>
              </a:rPr>
              <a:t>CC	118</a:t>
            </a:r>
          </a:p>
          <a:p>
            <a:r>
              <a:rPr lang="en-US" sz="2000" dirty="0">
                <a:latin typeface="Georgia"/>
                <a:cs typeface="Georgia"/>
              </a:rPr>
              <a:t>CD	91</a:t>
            </a:r>
          </a:p>
          <a:p>
            <a:r>
              <a:rPr lang="en-US" sz="2000" dirty="0">
                <a:latin typeface="Georgia"/>
                <a:cs typeface="Georgia"/>
              </a:rPr>
              <a:t>DD	81</a:t>
            </a:r>
          </a:p>
          <a:p>
            <a:r>
              <a:rPr lang="en-US" sz="2000" dirty="0">
                <a:latin typeface="Georgia"/>
                <a:cs typeface="Georgia"/>
              </a:rPr>
              <a:t>FR	77</a:t>
            </a:r>
          </a:p>
          <a:p>
            <a:r>
              <a:rPr lang="en-US" sz="2000" dirty="0">
                <a:latin typeface="Georgia"/>
                <a:cs typeface="Georgia"/>
              </a:rPr>
              <a:t>II	</a:t>
            </a:r>
            <a:r>
              <a:rPr lang="en-US" sz="2000" dirty="0" smtClean="0">
                <a:latin typeface="Georgia"/>
                <a:cs typeface="Georgia"/>
              </a:rPr>
              <a:t>31</a:t>
            </a:r>
          </a:p>
          <a:p>
            <a:endParaRPr lang="en-US" sz="2000" dirty="0">
              <a:latin typeface="Georgia"/>
              <a:cs typeface="Georgia"/>
            </a:endParaRPr>
          </a:p>
          <a:p>
            <a:r>
              <a:rPr lang="en-US" sz="2000" b="1" dirty="0" smtClean="0">
                <a:latin typeface="Georgia"/>
                <a:cs typeface="Georgia"/>
              </a:rPr>
              <a:t>Total</a:t>
            </a:r>
            <a:r>
              <a:rPr lang="en-US" sz="2000" dirty="0" smtClean="0">
                <a:latin typeface="Georgia"/>
                <a:cs typeface="Georgia"/>
              </a:rPr>
              <a:t>     893</a:t>
            </a:r>
            <a:endParaRPr lang="en-US" sz="2000" dirty="0">
              <a:latin typeface="Georgia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34200" y="2315712"/>
            <a:ext cx="1752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/>
                <a:cs typeface="Georgia"/>
              </a:rPr>
              <a:t>AA	34</a:t>
            </a:r>
          </a:p>
          <a:p>
            <a:r>
              <a:rPr lang="en-US" sz="2000" dirty="0">
                <a:latin typeface="Georgia"/>
                <a:cs typeface="Georgia"/>
              </a:rPr>
              <a:t>AB	88</a:t>
            </a:r>
          </a:p>
          <a:p>
            <a:r>
              <a:rPr lang="en-US" sz="2000" dirty="0">
                <a:latin typeface="Georgia"/>
                <a:cs typeface="Georgia"/>
              </a:rPr>
              <a:t>AP	3</a:t>
            </a:r>
          </a:p>
          <a:p>
            <a:r>
              <a:rPr lang="en-US" sz="2000" dirty="0">
                <a:latin typeface="Georgia"/>
                <a:cs typeface="Georgia"/>
              </a:rPr>
              <a:t>BB	116</a:t>
            </a:r>
          </a:p>
          <a:p>
            <a:r>
              <a:rPr lang="en-US" sz="2000" dirty="0">
                <a:latin typeface="Georgia"/>
                <a:cs typeface="Georgia"/>
              </a:rPr>
              <a:t>BC	123</a:t>
            </a:r>
          </a:p>
          <a:p>
            <a:r>
              <a:rPr lang="en-US" sz="2000" dirty="0">
                <a:latin typeface="Georgia"/>
                <a:cs typeface="Georgia"/>
              </a:rPr>
              <a:t>CC	133</a:t>
            </a:r>
          </a:p>
          <a:p>
            <a:r>
              <a:rPr lang="en-US" sz="2000" dirty="0">
                <a:latin typeface="Georgia"/>
                <a:cs typeface="Georgia"/>
              </a:rPr>
              <a:t>CD	126</a:t>
            </a:r>
          </a:p>
          <a:p>
            <a:r>
              <a:rPr lang="en-US" sz="2000" dirty="0">
                <a:latin typeface="Georgia"/>
                <a:cs typeface="Georgia"/>
              </a:rPr>
              <a:t>DD	112</a:t>
            </a:r>
          </a:p>
          <a:p>
            <a:r>
              <a:rPr lang="en-US" sz="2000" dirty="0">
                <a:latin typeface="Georgia"/>
                <a:cs typeface="Georgia"/>
              </a:rPr>
              <a:t>FR	</a:t>
            </a:r>
            <a:r>
              <a:rPr lang="en-US" sz="2000" dirty="0" smtClean="0">
                <a:latin typeface="Georgia"/>
                <a:cs typeface="Georgia"/>
              </a:rPr>
              <a:t>140</a:t>
            </a:r>
          </a:p>
          <a:p>
            <a:endParaRPr lang="en-US" sz="2000" dirty="0">
              <a:latin typeface="Georgia"/>
              <a:cs typeface="Georgia"/>
            </a:endParaRPr>
          </a:p>
          <a:p>
            <a:endParaRPr lang="en-US" sz="2000" dirty="0">
              <a:latin typeface="Georgia"/>
              <a:cs typeface="Georgia"/>
            </a:endParaRPr>
          </a:p>
          <a:p>
            <a:r>
              <a:rPr lang="en-US" sz="2000" b="1" dirty="0">
                <a:latin typeface="Georgia"/>
                <a:cs typeface="Georgia"/>
              </a:rPr>
              <a:t>Total</a:t>
            </a:r>
            <a:r>
              <a:rPr lang="en-US" sz="2000" dirty="0">
                <a:latin typeface="Georgia"/>
                <a:cs typeface="Georgia"/>
              </a:rPr>
              <a:t>	875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1463019"/>
            <a:ext cx="91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eorgia"/>
                <a:cs typeface="Georgia"/>
              </a:rPr>
              <a:t>2015</a:t>
            </a:r>
            <a:endParaRPr lang="en-US" sz="2000" b="1" dirty="0"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4800" y="1447800"/>
            <a:ext cx="91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eorgia"/>
                <a:cs typeface="Georgia"/>
              </a:rPr>
              <a:t>2014</a:t>
            </a:r>
            <a:endParaRPr lang="en-US" sz="2000" b="1" dirty="0">
              <a:latin typeface="Georgia"/>
              <a:cs typeface="Georg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1447800"/>
            <a:ext cx="91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eorgia"/>
                <a:cs typeface="Georgia"/>
              </a:rPr>
              <a:t>2013</a:t>
            </a:r>
            <a:endParaRPr lang="en-US" sz="2000" b="1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78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 107: Grading Statistics</a:t>
            </a:r>
          </a:p>
        </p:txBody>
      </p:sp>
    </p:spTree>
    <p:extLst>
      <p:ext uri="{BB962C8B-B14F-4D97-AF65-F5344CB8AC3E}">
        <p14:creationId xmlns:p14="http://schemas.microsoft.com/office/powerpoint/2010/main" val="183327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6" grpId="0" animBg="1"/>
      <p:bldP spid="3" grpId="0"/>
      <p:bldP spid="4" grpId="0"/>
      <p:bldP spid="5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371600"/>
            <a:ext cx="7924800" cy="40934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Not deterministic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: Can not precisely determine many parameters in the system, but </a:t>
            </a:r>
            <a:r>
              <a:rPr lang="el-GR" sz="2000" i="1" dirty="0" smtClean="0">
                <a:solidFill>
                  <a:schemeClr val="tx1"/>
                </a:solidFill>
                <a:latin typeface="Georgia" pitchFamily="18" charset="0"/>
              </a:rPr>
              <a:t>Ψ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can provide all the information (</a:t>
            </a:r>
            <a:r>
              <a:rPr lang="en-US" sz="2000" dirty="0" err="1" smtClean="0">
                <a:solidFill>
                  <a:schemeClr val="tx1"/>
                </a:solidFill>
                <a:latin typeface="Georgia" pitchFamily="18" charset="0"/>
              </a:rPr>
              <a:t>spatio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-temporal) of a system.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Only 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average values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and 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probabilities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can be obtained for classical variables, now in new form of “operators”.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Total energy is conserved, but 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quantization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of energy levels come spontaneously from </a:t>
            </a:r>
            <a:r>
              <a:rPr lang="en-US" sz="2000" b="1" dirty="0" smtClean="0">
                <a:solidFill>
                  <a:schemeClr val="tx1"/>
                </a:solidFill>
                <a:latin typeface="Georgia" pitchFamily="18" charset="0"/>
              </a:rPr>
              <a:t>restriction </a:t>
            </a: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on wave function or </a:t>
            </a:r>
            <a:r>
              <a:rPr lang="en-US" sz="2000" b="1" dirty="0" smtClean="0">
                <a:solidFill>
                  <a:srgbClr val="0000FF"/>
                </a:solidFill>
                <a:latin typeface="Georgia" pitchFamily="18" charset="0"/>
              </a:rPr>
              <a:t>boundary condition</a:t>
            </a:r>
          </a:p>
          <a:p>
            <a:endParaRPr lang="en-US" sz="2000" dirty="0" smtClean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pitchFamily="18" charset="0"/>
              </a:rPr>
              <a:t>Final outputs tally very well with experimental results, and does not violate Classical mechanics for large value of mass.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434" y="277910"/>
            <a:ext cx="6790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Essence of 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319583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5434" y="277910"/>
            <a:ext cx="6790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Quantum Mechanics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434" y="1600200"/>
            <a:ext cx="640976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Georgia" pitchFamily="18" charset="0"/>
              </a:rPr>
              <a:t>Examples of Exactly Solvable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905434" y="3429000"/>
            <a:ext cx="64770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  <a:latin typeface="Georgia" pitchFamily="18" charset="0"/>
              </a:rPr>
              <a:t>Free Particle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  <a:latin typeface="Georgia" pitchFamily="18" charset="0"/>
              </a:rPr>
              <a:t>Particle in a Square-Well Potential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chemeClr val="tx1"/>
                </a:solidFill>
                <a:latin typeface="Georgia" pitchFamily="18" charset="0"/>
              </a:rPr>
              <a:t>Hydrogen Atom</a:t>
            </a:r>
          </a:p>
        </p:txBody>
      </p:sp>
    </p:spTree>
    <p:extLst>
      <p:ext uri="{BB962C8B-B14F-4D97-AF65-F5344CB8AC3E}">
        <p14:creationId xmlns:p14="http://schemas.microsoft.com/office/powerpoint/2010/main" val="88930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85508" y="914400"/>
            <a:ext cx="54296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latin typeface="Georgia" pitchFamily="18" charset="0"/>
              </a:rPr>
              <a:t>Don’t worship false gods (grades, CPI etc.)</a:t>
            </a:r>
          </a:p>
          <a:p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latin typeface="Georgia" pitchFamily="18" charset="0"/>
              </a:rPr>
              <a:t>Worship the true God (understanding)</a:t>
            </a:r>
            <a:endParaRPr lang="en-US" sz="2000" dirty="0"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2743200"/>
            <a:ext cx="76175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eorgia" pitchFamily="18" charset="0"/>
              </a:rPr>
              <a:t>Credits: </a:t>
            </a:r>
          </a:p>
          <a:p>
            <a:endParaRPr lang="en-US" sz="2000" b="1" dirty="0">
              <a:latin typeface="Georgia" pitchFamily="18" charset="0"/>
            </a:endParaRPr>
          </a:p>
          <a:p>
            <a:r>
              <a:rPr lang="en-US" sz="2000" dirty="0" smtClean="0">
                <a:latin typeface="Georgia" pitchFamily="18" charset="0"/>
              </a:rPr>
              <a:t>Professors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latin typeface="Georgia" pitchFamily="18" charset="0"/>
              </a:rPr>
              <a:t>G. </a:t>
            </a:r>
            <a:r>
              <a:rPr lang="en-US" sz="2000" dirty="0" err="1" smtClean="0">
                <a:latin typeface="Georgia" pitchFamily="18" charset="0"/>
              </a:rPr>
              <a:t>Naresh</a:t>
            </a:r>
            <a:r>
              <a:rPr lang="en-US" sz="2000" dirty="0" smtClean="0">
                <a:latin typeface="Georgia" pitchFamily="18" charset="0"/>
              </a:rPr>
              <a:t> </a:t>
            </a:r>
            <a:r>
              <a:rPr lang="en-US" sz="2000" dirty="0" err="1" smtClean="0">
                <a:latin typeface="Georgia" pitchFamily="18" charset="0"/>
              </a:rPr>
              <a:t>Patwari</a:t>
            </a:r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latin typeface="Georgia" pitchFamily="18" charset="0"/>
              </a:rPr>
              <a:t>Y. U. </a:t>
            </a:r>
            <a:r>
              <a:rPr lang="en-US" sz="2000" dirty="0" err="1" smtClean="0">
                <a:latin typeface="Georgia" pitchFamily="18" charset="0"/>
              </a:rPr>
              <a:t>Sasidhar</a:t>
            </a:r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latin typeface="Georgia" pitchFamily="18" charset="0"/>
              </a:rPr>
              <a:t>B.. L. </a:t>
            </a:r>
            <a:r>
              <a:rPr lang="en-US" sz="2000" dirty="0" err="1" smtClean="0">
                <a:latin typeface="Georgia" pitchFamily="18" charset="0"/>
              </a:rPr>
              <a:t>Tembe</a:t>
            </a:r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>
                <a:latin typeface="Georgia" pitchFamily="18" charset="0"/>
              </a:rPr>
              <a:t>Ruchi</a:t>
            </a:r>
            <a:r>
              <a:rPr lang="en-US" sz="2000" dirty="0" smtClean="0">
                <a:latin typeface="Georgia" pitchFamily="18" charset="0"/>
              </a:rPr>
              <a:t> </a:t>
            </a:r>
            <a:r>
              <a:rPr lang="en-US" sz="2000" dirty="0" err="1" smtClean="0">
                <a:latin typeface="Georgia" pitchFamily="18" charset="0"/>
              </a:rPr>
              <a:t>Anand</a:t>
            </a:r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>
                <a:latin typeface="Georgia" pitchFamily="18" charset="0"/>
              </a:rPr>
              <a:t>Rajarshi</a:t>
            </a:r>
            <a:r>
              <a:rPr lang="en-US" sz="2000" dirty="0" smtClean="0">
                <a:latin typeface="Georgia" pitchFamily="18" charset="0"/>
              </a:rPr>
              <a:t> </a:t>
            </a:r>
            <a:r>
              <a:rPr lang="en-US" sz="2000" dirty="0" err="1" smtClean="0">
                <a:latin typeface="Georgia" pitchFamily="18" charset="0"/>
              </a:rPr>
              <a:t>Chakrabarti</a:t>
            </a:r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>
                <a:latin typeface="Georgia" pitchFamily="18" charset="0"/>
              </a:rPr>
              <a:t>Sandip</a:t>
            </a:r>
            <a:r>
              <a:rPr lang="en-US" sz="2000" dirty="0" smtClean="0">
                <a:latin typeface="Georgia" pitchFamily="18" charset="0"/>
              </a:rPr>
              <a:t> </a:t>
            </a:r>
            <a:r>
              <a:rPr lang="en-US" sz="2000" dirty="0" err="1" smtClean="0">
                <a:latin typeface="Georgia" pitchFamily="18" charset="0"/>
              </a:rPr>
              <a:t>Kar</a:t>
            </a:r>
            <a:endParaRPr lang="en-US" sz="2000" dirty="0" smtClean="0">
              <a:latin typeface="Georg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>
                <a:latin typeface="Georgia" pitchFamily="18" charset="0"/>
              </a:rPr>
              <a:t>Arindam</a:t>
            </a:r>
            <a:r>
              <a:rPr lang="en-US" sz="2000" dirty="0" smtClean="0">
                <a:latin typeface="Georgia" pitchFamily="18" charset="0"/>
              </a:rPr>
              <a:t> </a:t>
            </a:r>
            <a:r>
              <a:rPr lang="en-US" sz="2000" dirty="0" err="1" smtClean="0">
                <a:latin typeface="Georgia" pitchFamily="18" charset="0"/>
              </a:rPr>
              <a:t>Chowdhury</a:t>
            </a:r>
            <a:endParaRPr lang="en-US" sz="2000" dirty="0">
              <a:latin typeface="Georgi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78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 107: Philosophy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600" y="2514600"/>
            <a:ext cx="3733800" cy="4114800"/>
            <a:chOff x="3733800" y="2286000"/>
            <a:chExt cx="3733800" cy="4114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3279" t="4238" r="11382" b="30441"/>
            <a:stretch/>
          </p:blipFill>
          <p:spPr>
            <a:xfrm>
              <a:off x="3733800" y="2971800"/>
              <a:ext cx="1335582" cy="1371600"/>
            </a:xfrm>
            <a:prstGeom prst="ellipse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2286000"/>
              <a:ext cx="1371600" cy="1371600"/>
            </a:xfrm>
            <a:prstGeom prst="ellipse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4874" y="2971800"/>
              <a:ext cx="1379438" cy="1371600"/>
            </a:xfrm>
            <a:prstGeom prst="ellipse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26574" t="10198" r="18768" b="45665"/>
            <a:stretch/>
          </p:blipFill>
          <p:spPr>
            <a:xfrm>
              <a:off x="4876800" y="3657600"/>
              <a:ext cx="1354398" cy="1371600"/>
            </a:xfrm>
            <a:prstGeom prst="ellipse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3800" y="4343400"/>
              <a:ext cx="1371600" cy="1371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343400"/>
              <a:ext cx="1371600" cy="1371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76800" y="5029200"/>
              <a:ext cx="1371600" cy="13716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5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6242165" y="2754868"/>
            <a:ext cx="2667000" cy="1524000"/>
          </a:xfrm>
          <a:prstGeom prst="rect">
            <a:avLst/>
          </a:prstGeom>
          <a:solidFill>
            <a:srgbClr val="FF66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600">
              <a:ln>
                <a:solidFill>
                  <a:schemeClr val="tx1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46165" y="2754868"/>
            <a:ext cx="2971800" cy="1524000"/>
          </a:xfrm>
          <a:prstGeom prst="rect">
            <a:avLst/>
          </a:prstGeom>
          <a:solidFill>
            <a:srgbClr val="0000FF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600">
              <a:ln>
                <a:solidFill>
                  <a:schemeClr val="tx1"/>
                </a:solidFill>
              </a:ln>
              <a:solidFill>
                <a:srgbClr val="FF66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988" y="2794337"/>
            <a:ext cx="3145713" cy="1549063"/>
            <a:chOff x="361023" y="1066800"/>
            <a:chExt cx="3145713" cy="1549063"/>
          </a:xfrm>
        </p:grpSpPr>
        <p:sp>
          <p:nvSpPr>
            <p:cNvPr id="4" name="TextBox 3"/>
            <p:cNvSpPr txBox="1"/>
            <p:nvPr/>
          </p:nvSpPr>
          <p:spPr>
            <a:xfrm>
              <a:off x="1143000" y="1066800"/>
              <a:ext cx="1146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90"/>
                  </a:solidFill>
                  <a:latin typeface="Georgia"/>
                </a:rPr>
                <a:t>P</a:t>
              </a:r>
              <a:r>
                <a:rPr lang="en-US" sz="2000" b="1" dirty="0" smtClean="0">
                  <a:solidFill>
                    <a:srgbClr val="000090"/>
                  </a:solidFill>
                  <a:latin typeface="Georgia"/>
                </a:rPr>
                <a:t>H</a:t>
              </a:r>
              <a:r>
                <a:rPr lang="en-US" sz="2000" b="1" dirty="0">
                  <a:solidFill>
                    <a:srgbClr val="000090"/>
                  </a:solidFill>
                  <a:latin typeface="Georgia"/>
                </a:rPr>
                <a:t>-</a:t>
              </a:r>
              <a:r>
                <a:rPr lang="en-US" sz="2000" b="1" dirty="0" smtClean="0">
                  <a:solidFill>
                    <a:srgbClr val="000090"/>
                  </a:solidFill>
                  <a:latin typeface="Georgia"/>
                </a:rPr>
                <a:t>107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1023" y="1600200"/>
              <a:ext cx="314571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90"/>
                  </a:solidFill>
                  <a:latin typeface="Georgia"/>
                </a:rPr>
                <a:t>Microscopic entities </a:t>
              </a:r>
            </a:p>
            <a:p>
              <a:pPr algn="ctr"/>
              <a:r>
                <a:rPr lang="en-US" sz="2000" dirty="0" smtClean="0">
                  <a:solidFill>
                    <a:srgbClr val="000090"/>
                  </a:solidFill>
                  <a:latin typeface="Georgia"/>
                </a:rPr>
                <a:t>behave differently</a:t>
              </a:r>
            </a:p>
            <a:p>
              <a:pPr algn="ctr"/>
              <a:r>
                <a:rPr lang="en-US" sz="2000" dirty="0" smtClean="0">
                  <a:solidFill>
                    <a:srgbClr val="000090"/>
                  </a:solidFill>
                  <a:latin typeface="Georgia"/>
                </a:rPr>
                <a:t>/ laws </a:t>
              </a:r>
              <a:r>
                <a:rPr lang="en-US" sz="2000" dirty="0">
                  <a:solidFill>
                    <a:srgbClr val="000090"/>
                  </a:solidFill>
                  <a:latin typeface="Georgia"/>
                </a:rPr>
                <a:t>of </a:t>
              </a:r>
              <a:r>
                <a:rPr lang="en-US" sz="2000" dirty="0" smtClean="0">
                  <a:solidFill>
                    <a:srgbClr val="000090"/>
                  </a:solidFill>
                  <a:latin typeface="Georgia"/>
                </a:rPr>
                <a:t>quantum physics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95687" y="2870537"/>
            <a:ext cx="2646878" cy="1317486"/>
            <a:chOff x="6019800" y="990600"/>
            <a:chExt cx="2646878" cy="1317486"/>
          </a:xfrm>
        </p:grpSpPr>
        <p:sp>
          <p:nvSpPr>
            <p:cNvPr id="3" name="TextBox 2"/>
            <p:cNvSpPr txBox="1"/>
            <p:nvPr/>
          </p:nvSpPr>
          <p:spPr>
            <a:xfrm>
              <a:off x="6477000" y="990600"/>
              <a:ext cx="1158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  <a:latin typeface="Georgia"/>
                </a:rPr>
                <a:t>CH-</a:t>
              </a:r>
              <a:r>
                <a:rPr lang="en-US" sz="2000" b="1" dirty="0" smtClean="0">
                  <a:solidFill>
                    <a:srgbClr val="800000"/>
                  </a:solidFill>
                  <a:latin typeface="Georgia"/>
                </a:rPr>
                <a:t>105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19800" y="1600200"/>
              <a:ext cx="2646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800000"/>
                  </a:solidFill>
                  <a:latin typeface="Georgia"/>
                </a:rPr>
                <a:t>Collective behavior of </a:t>
              </a:r>
            </a:p>
            <a:p>
              <a:r>
                <a:rPr lang="en-US" sz="2000" dirty="0" smtClean="0">
                  <a:solidFill>
                    <a:srgbClr val="800000"/>
                  </a:solidFill>
                  <a:latin typeface="Georgia"/>
                </a:rPr>
                <a:t>atoms and molecules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685800" y="5303728"/>
            <a:ext cx="78486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800000"/>
                </a:solidFill>
                <a:latin typeface="Georgia"/>
              </a:rPr>
              <a:t>  </a:t>
            </a:r>
            <a:r>
              <a:rPr lang="en-US" sz="2000" b="1" dirty="0" err="1" smtClean="0">
                <a:solidFill>
                  <a:srgbClr val="800000"/>
                </a:solidFill>
                <a:latin typeface="Georgia"/>
              </a:rPr>
              <a:t>Nanoelectronics</a:t>
            </a:r>
            <a:r>
              <a:rPr lang="en-US" sz="2000" b="1" dirty="0" smtClean="0">
                <a:solidFill>
                  <a:srgbClr val="800000"/>
                </a:solidFill>
                <a:latin typeface="Georgia"/>
              </a:rPr>
              <a:t>/Nanotechnology: </a:t>
            </a:r>
            <a:r>
              <a:rPr lang="en-US" sz="2000" dirty="0" smtClean="0">
                <a:solidFill>
                  <a:srgbClr val="800000"/>
                </a:solidFill>
                <a:latin typeface="Georgia"/>
              </a:rPr>
              <a:t>Molecular Electronics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800000"/>
                </a:solidFill>
                <a:latin typeface="Georgia"/>
              </a:rPr>
              <a:t>  Energy Science: “Solar Energy” conversion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800000"/>
                </a:solidFill>
                <a:latin typeface="Georgia"/>
              </a:rPr>
              <a:t>  Biotechnology: Disease cure, health, medicine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800000"/>
                </a:solidFill>
                <a:latin typeface="Georgia"/>
              </a:rPr>
              <a:t>  Atmospheric Science: Go Green - “Save the World”</a:t>
            </a:r>
            <a:endParaRPr lang="en-US" sz="2000" b="1" dirty="0">
              <a:solidFill>
                <a:srgbClr val="800000"/>
              </a:solidFill>
              <a:latin typeface="Georgia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36765" y="926068"/>
            <a:ext cx="7162800" cy="1828800"/>
            <a:chOff x="1136765" y="685800"/>
            <a:chExt cx="7162800" cy="1828800"/>
          </a:xfrm>
        </p:grpSpPr>
        <p:grpSp>
          <p:nvGrpSpPr>
            <p:cNvPr id="29" name="Group 28"/>
            <p:cNvGrpSpPr/>
            <p:nvPr/>
          </p:nvGrpSpPr>
          <p:grpSpPr>
            <a:xfrm>
              <a:off x="1136765" y="685800"/>
              <a:ext cx="7162800" cy="1828800"/>
              <a:chOff x="1136765" y="685800"/>
              <a:chExt cx="7162800" cy="1828800"/>
            </a:xfrm>
          </p:grpSpPr>
          <p:sp>
            <p:nvSpPr>
              <p:cNvPr id="20" name="Rectangle 19"/>
              <p:cNvSpPr/>
              <p:nvPr/>
            </p:nvSpPr>
            <p:spPr bwMode="auto">
              <a:xfrm>
                <a:off x="4718165" y="685800"/>
                <a:ext cx="1828800" cy="1524000"/>
              </a:xfrm>
              <a:prstGeom prst="rect">
                <a:avLst/>
              </a:prstGeom>
              <a:solidFill>
                <a:srgbClr val="FF6600">
                  <a:alpha val="2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600">
                  <a:ln>
                    <a:solidFill>
                      <a:schemeClr val="tx1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041765" y="685800"/>
                <a:ext cx="1676400" cy="1524000"/>
              </a:xfrm>
              <a:prstGeom prst="rect">
                <a:avLst/>
              </a:prstGeom>
              <a:solidFill>
                <a:srgbClr val="0000FF">
                  <a:alpha val="2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600">
                  <a:ln>
                    <a:solidFill>
                      <a:schemeClr val="tx1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987215" y="685800"/>
                <a:ext cx="3690233" cy="1549063"/>
                <a:chOff x="88770" y="1066800"/>
                <a:chExt cx="3690233" cy="1549063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1143000" y="1066800"/>
                  <a:ext cx="11470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800000"/>
                      </a:solidFill>
                      <a:latin typeface="Georgia"/>
                    </a:rPr>
                    <a:t>CH-</a:t>
                  </a:r>
                  <a:r>
                    <a:rPr lang="en-US" sz="2000" b="1" dirty="0" smtClean="0">
                      <a:solidFill>
                        <a:srgbClr val="000090"/>
                      </a:solidFill>
                      <a:latin typeface="Georgia"/>
                    </a:rPr>
                    <a:t>107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88770" y="1600200"/>
                  <a:ext cx="369023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000090"/>
                      </a:solidFill>
                      <a:latin typeface="Georgia"/>
                    </a:rPr>
                    <a:t>Apply laws </a:t>
                  </a:r>
                  <a:r>
                    <a:rPr lang="en-US" sz="2000" dirty="0">
                      <a:solidFill>
                        <a:srgbClr val="000090"/>
                      </a:solidFill>
                      <a:latin typeface="Georgia"/>
                    </a:rPr>
                    <a:t>of </a:t>
                  </a:r>
                  <a:r>
                    <a:rPr lang="en-US" sz="2000" dirty="0" smtClean="0">
                      <a:solidFill>
                        <a:srgbClr val="000090"/>
                      </a:solidFill>
                      <a:latin typeface="Georgia"/>
                    </a:rPr>
                    <a:t>quantum physics</a:t>
                  </a:r>
                </a:p>
                <a:p>
                  <a:pPr algn="ctr"/>
                  <a:r>
                    <a:rPr lang="en-US" sz="2000" dirty="0">
                      <a:solidFill>
                        <a:srgbClr val="800000"/>
                      </a:solidFill>
                      <a:latin typeface="Georgia"/>
                    </a:rPr>
                    <a:t>t</a:t>
                  </a:r>
                  <a:r>
                    <a:rPr lang="en-US" sz="2000" dirty="0" smtClean="0">
                      <a:solidFill>
                        <a:srgbClr val="800000"/>
                      </a:solidFill>
                      <a:latin typeface="Georgia"/>
                    </a:rPr>
                    <a:t>o understand the behavior 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800000"/>
                      </a:solidFill>
                      <a:latin typeface="Georgia"/>
                    </a:rPr>
                    <a:t>of atoms and molecules</a:t>
                  </a:r>
                  <a:endParaRPr lang="en-US" sz="2000" dirty="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1136765" y="1143000"/>
                <a:ext cx="1905000" cy="1371600"/>
                <a:chOff x="1295400" y="1143000"/>
                <a:chExt cx="1905000" cy="1371600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1676400" y="1143000"/>
                  <a:ext cx="1524000" cy="381000"/>
                </a:xfrm>
                <a:prstGeom prst="rect">
                  <a:avLst/>
                </a:prstGeom>
                <a:solidFill>
                  <a:srgbClr val="0000FF">
                    <a:alpha val="22000"/>
                  </a:srgbClr>
                </a:solidFill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ln>
                      <a:solidFill>
                        <a:schemeClr val="tx1"/>
                      </a:solidFill>
                    </a:ln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 bwMode="auto">
                <a:xfrm rot="5400000">
                  <a:off x="800100" y="1638300"/>
                  <a:ext cx="1371600" cy="381000"/>
                </a:xfrm>
                <a:prstGeom prst="rect">
                  <a:avLst/>
                </a:prstGeom>
                <a:solidFill>
                  <a:srgbClr val="0000FF">
                    <a:alpha val="22000"/>
                  </a:srgbClr>
                </a:solidFill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ln>
                      <a:solidFill>
                        <a:schemeClr val="tx1"/>
                      </a:solidFill>
                    </a:ln>
                    <a:solidFill>
                      <a:srgbClr val="FF6600"/>
                    </a:solidFill>
                  </a:endParaRP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 bwMode="auto">
              <a:xfrm>
                <a:off x="6546965" y="1143000"/>
                <a:ext cx="1371600" cy="381000"/>
              </a:xfrm>
              <a:prstGeom prst="rect">
                <a:avLst/>
              </a:prstGeom>
              <a:solidFill>
                <a:srgbClr val="FF6600">
                  <a:alpha val="22000"/>
                </a:srgbClr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600">
                  <a:ln>
                    <a:solidFill>
                      <a:schemeClr val="tx1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 rot="5400000">
                <a:off x="7423265" y="1638300"/>
                <a:ext cx="1371600" cy="381000"/>
              </a:xfrm>
              <a:prstGeom prst="rect">
                <a:avLst/>
              </a:prstGeom>
              <a:solidFill>
                <a:srgbClr val="FF6600">
                  <a:alpha val="22000"/>
                </a:srgbClr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600">
                  <a:ln>
                    <a:solidFill>
                      <a:schemeClr val="tx1"/>
                    </a:solidFill>
                  </a:ln>
                  <a:solidFill>
                    <a:srgbClr val="FF6600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 bwMode="auto">
            <a:xfrm>
              <a:off x="3048000" y="685800"/>
              <a:ext cx="3505200" cy="1524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600">
                <a:ln>
                  <a:solidFill>
                    <a:schemeClr val="tx1"/>
                  </a:solidFill>
                </a:ln>
                <a:solidFill>
                  <a:srgbClr val="FF660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3429000" y="3212068"/>
            <a:ext cx="2590800" cy="1102866"/>
          </a:xfrm>
          <a:prstGeom prst="rect">
            <a:avLst/>
          </a:prstGeom>
          <a:ln>
            <a:solidFill>
              <a:srgbClr val="80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2060"/>
                </a:solidFill>
                <a:latin typeface="Georgia"/>
              </a:rPr>
              <a:t>Deeper understanding </a:t>
            </a:r>
            <a:endParaRPr lang="en-US" sz="2000" dirty="0" smtClean="0">
              <a:solidFill>
                <a:srgbClr val="002060"/>
              </a:solidFill>
              <a:latin typeface="Georgia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solidFill>
                  <a:srgbClr val="002060"/>
                </a:solidFill>
                <a:latin typeface="Georgia"/>
              </a:rPr>
              <a:t>of </a:t>
            </a:r>
            <a:r>
              <a:rPr lang="en-US" sz="2000" dirty="0">
                <a:solidFill>
                  <a:srgbClr val="002060"/>
                </a:solidFill>
                <a:latin typeface="Georgia"/>
              </a:rPr>
              <a:t>physical processes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2400" y="4493488"/>
            <a:ext cx="8839200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Georgia"/>
              </a:rPr>
              <a:t>Bridge between novel molecules (materials) prepared by synthetic chemists and their potential applications, (often dealt with by engineers)</a:t>
            </a:r>
            <a:endParaRPr lang="en-US" sz="2000" dirty="0">
              <a:latin typeface="Georg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578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Why we study CH 107</a:t>
            </a:r>
          </a:p>
        </p:txBody>
      </p:sp>
    </p:spTree>
    <p:extLst>
      <p:ext uri="{BB962C8B-B14F-4D97-AF65-F5344CB8AC3E}">
        <p14:creationId xmlns:p14="http://schemas.microsoft.com/office/powerpoint/2010/main" val="79372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31302" y="3267635"/>
            <a:ext cx="304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31302" y="43434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48655" y="1267599"/>
            <a:ext cx="723900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Quantum theory is necessary for the understanding and the development of processes and devices at a molecular level</a:t>
            </a:r>
          </a:p>
        </p:txBody>
      </p:sp>
      <p:sp>
        <p:nvSpPr>
          <p:cNvPr id="4" name="AutoShape 2" descr="https://encrypted-tbn0.gstatic.com/images?q=tbn:ANd9GcSz_t_CHG5rKVDzfopNk9qJ8RCmtvBYWdBbkuR8HCW0up2pEfO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encrypted-tbn0.gstatic.com/images?q=tbn:ANd9GcSz_t_CHG5rKVDzfopNk9qJ8RCmtvBYWdBbkuR8HCW0up2pEfO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4" y="2919894"/>
            <a:ext cx="2466975" cy="1847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554" y="5083297"/>
            <a:ext cx="2949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eorgia" pitchFamily="18" charset="0"/>
              </a:rPr>
              <a:t>history.cultural-china.com</a:t>
            </a:r>
            <a:r>
              <a:rPr lang="en-US" dirty="0"/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48655" y="2145268"/>
            <a:ext cx="72390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Georgia" pitchFamily="18" charset="0"/>
              </a:rPr>
              <a:t>A </a:t>
            </a:r>
            <a:r>
              <a:rPr lang="en-US" b="1" dirty="0" smtClean="0">
                <a:solidFill>
                  <a:srgbClr val="000000"/>
                </a:solidFill>
                <a:latin typeface="Georgia" pitchFamily="18" charset="0"/>
              </a:rPr>
              <a:t>scientist</a:t>
            </a:r>
            <a:r>
              <a:rPr lang="en-US" b="1" dirty="0" smtClean="0">
                <a:solidFill>
                  <a:srgbClr val="C00000"/>
                </a:solidFill>
                <a:latin typeface="Georgia" pitchFamily="18" charset="0"/>
              </a:rPr>
              <a:t>/ </a:t>
            </a:r>
            <a:r>
              <a:rPr lang="en-US" b="1" dirty="0" smtClean="0">
                <a:solidFill>
                  <a:srgbClr val="000000"/>
                </a:solidFill>
                <a:latin typeface="Georgia" pitchFamily="18" charset="0"/>
              </a:rPr>
              <a:t>engineer must never be a frog in the well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9800" y="6110516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eorgia" pitchFamily="18" charset="0"/>
              </a:rPr>
              <a:t>vkaisthaaseem.blogspot.com</a:t>
            </a:r>
            <a:r>
              <a:rPr lang="en-US" dirty="0"/>
              <a:t> 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46695"/>
            <a:ext cx="4562013" cy="31934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578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Why we study CH 107</a:t>
            </a:r>
          </a:p>
        </p:txBody>
      </p:sp>
    </p:spTree>
    <p:extLst>
      <p:ext uri="{BB962C8B-B14F-4D97-AF65-F5344CB8AC3E}">
        <p14:creationId xmlns:p14="http://schemas.microsoft.com/office/powerpoint/2010/main" val="135172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2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24000" y="2209800"/>
            <a:ext cx="1143000" cy="685800"/>
            <a:chOff x="4038600" y="4038600"/>
            <a:chExt cx="1143000" cy="685800"/>
          </a:xfrm>
        </p:grpSpPr>
        <p:sp>
          <p:nvSpPr>
            <p:cNvPr id="3" name="Oval 2"/>
            <p:cNvSpPr/>
            <p:nvPr/>
          </p:nvSpPr>
          <p:spPr>
            <a:xfrm>
              <a:off x="4038600" y="4038600"/>
              <a:ext cx="1143000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14800" y="4114800"/>
              <a:ext cx="106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cs typeface="Georgia"/>
                </a:rPr>
                <a:t>Schrodinger</a:t>
              </a:r>
            </a:p>
            <a:p>
              <a:pPr algn="ctr"/>
              <a:r>
                <a:rPr lang="en-US" sz="1400" dirty="0" smtClean="0">
                  <a:cs typeface="Georgia"/>
                </a:rPr>
                <a:t>Equation</a:t>
              </a:r>
              <a:endParaRPr lang="en-US" sz="1400" dirty="0">
                <a:cs typeface="Georgi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81200" y="914400"/>
            <a:ext cx="1524000" cy="685800"/>
            <a:chOff x="6324600" y="2209800"/>
            <a:chExt cx="1524000" cy="685800"/>
          </a:xfrm>
        </p:grpSpPr>
        <p:sp>
          <p:nvSpPr>
            <p:cNvPr id="5" name="Oval 4"/>
            <p:cNvSpPr/>
            <p:nvPr/>
          </p:nvSpPr>
          <p:spPr>
            <a:xfrm>
              <a:off x="6324600" y="2209800"/>
              <a:ext cx="1524000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61437" y="2286000"/>
              <a:ext cx="1444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cs typeface="Georgia"/>
                </a:rPr>
                <a:t>Fundamentals of</a:t>
              </a:r>
            </a:p>
            <a:p>
              <a:pPr algn="ctr"/>
              <a:r>
                <a:rPr lang="en-US" sz="1400" dirty="0" smtClean="0">
                  <a:cs typeface="Georgia"/>
                </a:rPr>
                <a:t>Quantum Physics</a:t>
              </a:r>
              <a:endParaRPr lang="en-US" sz="1400" dirty="0">
                <a:cs typeface="Georgia"/>
              </a:endParaRPr>
            </a:p>
          </p:txBody>
        </p:sp>
      </p:grpSp>
      <p:sp>
        <p:nvSpPr>
          <p:cNvPr id="8" name="Line 27"/>
          <p:cNvSpPr>
            <a:spLocks noChangeShapeType="1"/>
          </p:cNvSpPr>
          <p:nvPr/>
        </p:nvSpPr>
        <p:spPr bwMode="auto">
          <a:xfrm flipH="1">
            <a:off x="2057400" y="167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24000" y="3505200"/>
            <a:ext cx="990600" cy="533400"/>
            <a:chOff x="4267200" y="5257800"/>
            <a:chExt cx="990600" cy="533400"/>
          </a:xfrm>
        </p:grpSpPr>
        <p:sp>
          <p:nvSpPr>
            <p:cNvPr id="9" name="Oval 8"/>
            <p:cNvSpPr/>
            <p:nvPr/>
          </p:nvSpPr>
          <p:spPr>
            <a:xfrm>
              <a:off x="4267200" y="5257800"/>
              <a:ext cx="990600" cy="5334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6806" y="5257800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cs typeface="Georgia"/>
                </a:rPr>
                <a:t>Particle</a:t>
              </a:r>
            </a:p>
            <a:p>
              <a:pPr algn="ctr"/>
              <a:r>
                <a:rPr lang="en-US" sz="1400" dirty="0" smtClean="0">
                  <a:cs typeface="Georgia"/>
                </a:rPr>
                <a:t>In a Box</a:t>
              </a:r>
              <a:endParaRPr lang="en-US" sz="1400" dirty="0">
                <a:cs typeface="Georgia"/>
              </a:endParaRPr>
            </a:p>
          </p:txBody>
        </p:sp>
      </p:grpSp>
      <p:sp>
        <p:nvSpPr>
          <p:cNvPr id="12" name="Line 27"/>
          <p:cNvSpPr>
            <a:spLocks noChangeShapeType="1"/>
          </p:cNvSpPr>
          <p:nvPr/>
        </p:nvSpPr>
        <p:spPr bwMode="auto">
          <a:xfrm flipH="1">
            <a:off x="1981200" y="2971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04800" y="3505200"/>
            <a:ext cx="1066800" cy="685800"/>
            <a:chOff x="5257800" y="4953000"/>
            <a:chExt cx="1066800" cy="685800"/>
          </a:xfrm>
        </p:grpSpPr>
        <p:sp>
          <p:nvSpPr>
            <p:cNvPr id="14" name="Oval 13"/>
            <p:cNvSpPr/>
            <p:nvPr/>
          </p:nvSpPr>
          <p:spPr>
            <a:xfrm>
              <a:off x="5257800" y="4953000"/>
              <a:ext cx="1066800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5427" y="5029200"/>
              <a:ext cx="989173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cs typeface="Georgia"/>
                </a:rPr>
                <a:t>Tunneling</a:t>
              </a:r>
            </a:p>
            <a:p>
              <a:pPr algn="ctr"/>
              <a:r>
                <a:rPr lang="en-US" sz="1400" dirty="0" smtClean="0">
                  <a:cs typeface="Georgia"/>
                </a:rPr>
                <a:t>Processes</a:t>
              </a:r>
              <a:endParaRPr lang="en-US" sz="1400" dirty="0">
                <a:cs typeface="Georgia"/>
              </a:endParaRPr>
            </a:p>
          </p:txBody>
        </p:sp>
      </p:grpSp>
      <p:sp>
        <p:nvSpPr>
          <p:cNvPr id="18" name="Line 27"/>
          <p:cNvSpPr>
            <a:spLocks noChangeShapeType="1"/>
          </p:cNvSpPr>
          <p:nvPr/>
        </p:nvSpPr>
        <p:spPr bwMode="auto">
          <a:xfrm flipH="1">
            <a:off x="990600" y="28956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>
            <a:off x="2514600" y="28956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743200" y="3505200"/>
            <a:ext cx="990600" cy="533400"/>
            <a:chOff x="4267200" y="5257800"/>
            <a:chExt cx="990600" cy="533400"/>
          </a:xfrm>
        </p:grpSpPr>
        <p:sp>
          <p:nvSpPr>
            <p:cNvPr id="21" name="Oval 20"/>
            <p:cNvSpPr/>
            <p:nvPr/>
          </p:nvSpPr>
          <p:spPr>
            <a:xfrm>
              <a:off x="4267200" y="5257800"/>
              <a:ext cx="990600" cy="5334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43400" y="5257800"/>
              <a:ext cx="894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cs typeface="Georgia"/>
                </a:rPr>
                <a:t>Harmonic</a:t>
              </a:r>
            </a:p>
            <a:p>
              <a:pPr algn="ctr"/>
              <a:r>
                <a:rPr lang="en-US" sz="1400" dirty="0" smtClean="0">
                  <a:cs typeface="Georgia"/>
                </a:rPr>
                <a:t>oscillator</a:t>
              </a:r>
              <a:endParaRPr lang="en-US" sz="1400" dirty="0">
                <a:cs typeface="Georgia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6000" y="1295400"/>
            <a:ext cx="1219200" cy="1295400"/>
            <a:chOff x="6096000" y="1143000"/>
            <a:chExt cx="1219200" cy="1295400"/>
          </a:xfrm>
        </p:grpSpPr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6096000" y="14478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324600" y="1905000"/>
              <a:ext cx="990600" cy="533400"/>
              <a:chOff x="4267200" y="5257800"/>
              <a:chExt cx="990600" cy="53340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267200" y="5257800"/>
                <a:ext cx="990600" cy="533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351729" y="5257800"/>
                <a:ext cx="878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cs typeface="Georgia"/>
                  </a:rPr>
                  <a:t>Quantum</a:t>
                </a:r>
              </a:p>
              <a:p>
                <a:pPr algn="ctr"/>
                <a:r>
                  <a:rPr lang="en-US" sz="1400" dirty="0" smtClean="0">
                    <a:cs typeface="Georgia"/>
                  </a:rPr>
                  <a:t>numbers</a:t>
                </a:r>
                <a:endParaRPr lang="en-US" sz="1400" dirty="0">
                  <a:cs typeface="Georgia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440175" y="1143000"/>
              <a:ext cx="569387" cy="461665"/>
            </a:xfrm>
            <a:prstGeom prst="rect">
              <a:avLst/>
            </a:prstGeom>
            <a:noFill/>
            <a:ln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Yields</a:t>
              </a:r>
            </a:p>
            <a:p>
              <a:pPr algn="ctr"/>
              <a:r>
                <a:rPr lang="en-US" sz="1200" dirty="0" smtClean="0"/>
                <a:t>three</a:t>
              </a:r>
              <a:endParaRPr lang="en-US" sz="12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934200" y="3886200"/>
            <a:ext cx="1524000" cy="1371600"/>
            <a:chOff x="6934200" y="3733800"/>
            <a:chExt cx="1524000" cy="1371600"/>
          </a:xfrm>
        </p:grpSpPr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6934200" y="4267200"/>
              <a:ext cx="1524000" cy="838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Multi-atomic</a:t>
              </a:r>
            </a:p>
            <a:p>
              <a:pPr algn="ctr"/>
              <a:r>
                <a:rPr lang="en-US" sz="1400" dirty="0"/>
                <a:t>Bonding, Molecular </a:t>
              </a:r>
            </a:p>
            <a:p>
              <a:pPr algn="ctr"/>
              <a:r>
                <a:rPr lang="en-US" sz="1400" dirty="0"/>
                <a:t>Structure</a:t>
              </a:r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>
              <a:off x="7696200" y="37338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00600" y="5181600"/>
            <a:ext cx="2286000" cy="1143000"/>
            <a:chOff x="4800600" y="5029200"/>
            <a:chExt cx="2286000" cy="1143000"/>
          </a:xfrm>
        </p:grpSpPr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4800600" y="5334000"/>
              <a:ext cx="1752600" cy="838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Intermolecular Forces</a:t>
              </a:r>
            </a:p>
            <a:p>
              <a:pPr algn="ctr"/>
              <a:r>
                <a:rPr lang="en-US" sz="1400" dirty="0"/>
                <a:t>And Interactions</a:t>
              </a: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 flipH="1">
              <a:off x="6477000" y="5029200"/>
              <a:ext cx="609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705600" y="2590800"/>
            <a:ext cx="1752600" cy="1219200"/>
            <a:chOff x="6705600" y="2438400"/>
            <a:chExt cx="1752600" cy="1219200"/>
          </a:xfrm>
        </p:grpSpPr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6705600" y="2895600"/>
              <a:ext cx="17526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 smtClean="0"/>
                <a:t>Multi-</a:t>
              </a:r>
              <a:r>
                <a:rPr lang="en-US" sz="1400" dirty="0"/>
                <a:t>electron Atoms</a:t>
              </a:r>
            </a:p>
            <a:p>
              <a:pPr algn="ctr"/>
              <a:r>
                <a:rPr lang="en-US" sz="1400" dirty="0"/>
                <a:t>(Periodic Table)</a:t>
              </a:r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7162800" y="24384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724400" y="1828800"/>
            <a:ext cx="2209800" cy="3581400"/>
            <a:chOff x="4724400" y="1676400"/>
            <a:chExt cx="2209800" cy="3581400"/>
          </a:xfrm>
        </p:grpSpPr>
        <p:sp>
          <p:nvSpPr>
            <p:cNvPr id="41" name="Oval 14"/>
            <p:cNvSpPr>
              <a:spLocks noChangeArrowheads="1"/>
            </p:cNvSpPr>
            <p:nvPr/>
          </p:nvSpPr>
          <p:spPr bwMode="auto">
            <a:xfrm>
              <a:off x="4724400" y="3886200"/>
              <a:ext cx="16002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Atomic/Molecular</a:t>
              </a:r>
            </a:p>
            <a:p>
              <a:pPr algn="ctr"/>
              <a:r>
                <a:rPr lang="en-US" sz="1400" dirty="0"/>
                <a:t>Spectroscopy</a:t>
              </a:r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 flipH="1">
              <a:off x="6248400" y="3581400"/>
              <a:ext cx="533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 flipH="1" flipV="1">
              <a:off x="6324600" y="4419600"/>
              <a:ext cx="609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17"/>
            <p:cNvSpPr>
              <a:spLocks noChangeShapeType="1"/>
            </p:cNvSpPr>
            <p:nvPr/>
          </p:nvSpPr>
          <p:spPr bwMode="auto">
            <a:xfrm flipH="1" flipV="1">
              <a:off x="5562600" y="47244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7"/>
            <p:cNvSpPr>
              <a:spLocks noChangeShapeType="1"/>
            </p:cNvSpPr>
            <p:nvPr/>
          </p:nvSpPr>
          <p:spPr bwMode="auto">
            <a:xfrm>
              <a:off x="5486400" y="1676400"/>
              <a:ext cx="0" cy="213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990600"/>
            <a:ext cx="104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  <a:latin typeface="Georgia"/>
              </a:rPr>
              <a:t>PH-107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447800" y="762000"/>
            <a:ext cx="4572000" cy="3505200"/>
            <a:chOff x="1447800" y="609600"/>
            <a:chExt cx="4572000" cy="3505200"/>
          </a:xfrm>
        </p:grpSpPr>
        <p:sp>
          <p:nvSpPr>
            <p:cNvPr id="55" name="Rectangle 54"/>
            <p:cNvSpPr/>
            <p:nvPr/>
          </p:nvSpPr>
          <p:spPr>
            <a:xfrm>
              <a:off x="1447800" y="609600"/>
              <a:ext cx="2362200" cy="3505200"/>
            </a:xfrm>
            <a:prstGeom prst="rect">
              <a:avLst/>
            </a:prstGeom>
            <a:solidFill>
              <a:srgbClr val="000090">
                <a:alpha val="0"/>
              </a:srgbClr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Line 27"/>
            <p:cNvSpPr>
              <a:spLocks noChangeShapeType="1"/>
            </p:cNvSpPr>
            <p:nvPr/>
          </p:nvSpPr>
          <p:spPr bwMode="auto">
            <a:xfrm>
              <a:off x="3886200" y="1295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029200" y="1066800"/>
              <a:ext cx="990600" cy="533400"/>
              <a:chOff x="4267200" y="5257800"/>
              <a:chExt cx="990600" cy="5334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267200" y="5257800"/>
                <a:ext cx="990600" cy="533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341954" y="5257800"/>
                <a:ext cx="897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cs typeface="Georgia"/>
                  </a:rPr>
                  <a:t>Hydrogen</a:t>
                </a:r>
              </a:p>
              <a:p>
                <a:pPr algn="ctr"/>
                <a:r>
                  <a:rPr lang="en-US" sz="1400" dirty="0" smtClean="0">
                    <a:cs typeface="Georgia"/>
                  </a:rPr>
                  <a:t>Atom</a:t>
                </a:r>
                <a:endParaRPr lang="en-US" sz="1400" dirty="0">
                  <a:cs typeface="Georgia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228666" y="762000"/>
              <a:ext cx="648134" cy="461665"/>
            </a:xfrm>
            <a:prstGeom prst="rect">
              <a:avLst/>
            </a:prstGeom>
            <a:noFill/>
            <a:ln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</a:t>
              </a:r>
              <a:r>
                <a:rPr lang="en-US" sz="1200" dirty="0" smtClean="0"/>
                <a:t>pplied </a:t>
              </a:r>
            </a:p>
            <a:p>
              <a:pPr algn="ctr"/>
              <a:r>
                <a:rPr lang="en-US" sz="1200" dirty="0"/>
                <a:t>t</a:t>
              </a:r>
              <a:r>
                <a:rPr lang="en-US" sz="1200" dirty="0" smtClean="0"/>
                <a:t>o the</a:t>
              </a:r>
              <a:endParaRPr lang="en-US" sz="1200" dirty="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922076" y="10784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  <a:latin typeface="Georgia"/>
              </a:rPr>
              <a:t>CH-</a:t>
            </a:r>
            <a:r>
              <a:rPr lang="en-US" b="1" dirty="0" smtClean="0">
                <a:solidFill>
                  <a:srgbClr val="000090"/>
                </a:solidFill>
                <a:latin typeface="Georgia"/>
              </a:rPr>
              <a:t>107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114800" y="762000"/>
            <a:ext cx="4800600" cy="563880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28600" y="4114800"/>
            <a:ext cx="2819400" cy="1447800"/>
            <a:chOff x="228600" y="3962400"/>
            <a:chExt cx="2819400" cy="1447800"/>
          </a:xfrm>
        </p:grpSpPr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H="1">
              <a:off x="762000" y="41148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28600" y="4648200"/>
              <a:ext cx="1143000" cy="762000"/>
              <a:chOff x="5181601" y="4953000"/>
              <a:chExt cx="1143000" cy="7620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5181601" y="4953000"/>
                <a:ext cx="1143000" cy="76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181601" y="5029200"/>
                <a:ext cx="1143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cs typeface="Georgia"/>
                  </a:rPr>
                  <a:t>Barrier</a:t>
                </a:r>
              </a:p>
              <a:p>
                <a:pPr algn="ctr"/>
                <a:r>
                  <a:rPr lang="en-US" sz="1400" dirty="0" smtClean="0">
                    <a:cs typeface="Georgia"/>
                  </a:rPr>
                  <a:t>Penetration</a:t>
                </a:r>
                <a:endParaRPr lang="en-US" sz="1400" dirty="0">
                  <a:cs typeface="Georgia"/>
                </a:endParaRPr>
              </a:p>
            </p:txBody>
          </p:sp>
        </p:grpSp>
        <p:sp>
          <p:nvSpPr>
            <p:cNvPr id="70" name="Line 27"/>
            <p:cNvSpPr>
              <a:spLocks noChangeShapeType="1"/>
            </p:cNvSpPr>
            <p:nvPr/>
          </p:nvSpPr>
          <p:spPr bwMode="auto">
            <a:xfrm flipH="1">
              <a:off x="1981200" y="39624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7"/>
            <p:cNvSpPr>
              <a:spLocks noChangeShapeType="1"/>
            </p:cNvSpPr>
            <p:nvPr/>
          </p:nvSpPr>
          <p:spPr bwMode="auto">
            <a:xfrm flipH="1">
              <a:off x="2438400" y="396240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510907" y="4495800"/>
              <a:ext cx="1079893" cy="533400"/>
              <a:chOff x="4254107" y="5257800"/>
              <a:chExt cx="1079893" cy="5334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4267200" y="5257800"/>
                <a:ext cx="990600" cy="533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254107" y="5331023"/>
                <a:ext cx="10798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cs typeface="Georgia"/>
                  </a:rPr>
                  <a:t>Band theory</a:t>
                </a:r>
                <a:endParaRPr lang="en-US" sz="1400" dirty="0">
                  <a:cs typeface="Georgia"/>
                </a:endParaRPr>
              </a:p>
            </p:txBody>
          </p:sp>
        </p:grpSp>
        <p:sp>
          <p:nvSpPr>
            <p:cNvPr id="75" name="Line 27"/>
            <p:cNvSpPr>
              <a:spLocks noChangeShapeType="1"/>
            </p:cNvSpPr>
            <p:nvPr/>
          </p:nvSpPr>
          <p:spPr bwMode="auto">
            <a:xfrm>
              <a:off x="1219200" y="4038600"/>
              <a:ext cx="381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52400" y="4648200"/>
            <a:ext cx="4648200" cy="2209800"/>
            <a:chOff x="152400" y="4495800"/>
            <a:chExt cx="4648200" cy="22098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auto">
            <a:xfrm flipH="1">
              <a:off x="3886200" y="4495800"/>
              <a:ext cx="9144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 flipH="1" flipV="1">
              <a:off x="3962400" y="57912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Oval 13"/>
            <p:cNvSpPr>
              <a:spLocks noChangeArrowheads="1"/>
            </p:cNvSpPr>
            <p:nvPr/>
          </p:nvSpPr>
          <p:spPr bwMode="auto">
            <a:xfrm>
              <a:off x="2286000" y="5257800"/>
              <a:ext cx="1676400" cy="762000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Chemical Reactions</a:t>
              </a:r>
            </a:p>
            <a:p>
              <a:pPr algn="ctr"/>
              <a:r>
                <a:rPr lang="en-US" sz="1400" dirty="0"/>
                <a:t>Molecular Dynamics</a:t>
              </a:r>
            </a:p>
          </p:txBody>
        </p:sp>
        <p:sp>
          <p:nvSpPr>
            <p:cNvPr id="69" name="Oval 12"/>
            <p:cNvSpPr>
              <a:spLocks noChangeArrowheads="1"/>
            </p:cNvSpPr>
            <p:nvPr/>
          </p:nvSpPr>
          <p:spPr bwMode="auto">
            <a:xfrm>
              <a:off x="152400" y="5715000"/>
              <a:ext cx="2133600" cy="9906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 dirty="0"/>
                <a:t>Biology, </a:t>
              </a:r>
            </a:p>
            <a:p>
              <a:pPr algn="ctr"/>
              <a:r>
                <a:rPr lang="en-US" sz="1400" b="1" dirty="0"/>
                <a:t>Materials Science</a:t>
              </a:r>
            </a:p>
            <a:p>
              <a:pPr algn="ctr"/>
              <a:r>
                <a:rPr lang="en-US" sz="1400" b="1" dirty="0"/>
                <a:t>Condensed Matter </a:t>
              </a:r>
            </a:p>
            <a:p>
              <a:pPr algn="ctr"/>
              <a:r>
                <a:rPr lang="en-US" sz="1400" b="1" dirty="0"/>
                <a:t>Physics</a:t>
              </a:r>
            </a:p>
          </p:txBody>
        </p:sp>
        <p:sp>
          <p:nvSpPr>
            <p:cNvPr id="77" name="Line 27"/>
            <p:cNvSpPr>
              <a:spLocks noChangeShapeType="1"/>
            </p:cNvSpPr>
            <p:nvPr/>
          </p:nvSpPr>
          <p:spPr bwMode="auto">
            <a:xfrm>
              <a:off x="838200" y="5486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27"/>
            <p:cNvSpPr>
              <a:spLocks noChangeShapeType="1"/>
            </p:cNvSpPr>
            <p:nvPr/>
          </p:nvSpPr>
          <p:spPr bwMode="auto">
            <a:xfrm flipH="1">
              <a:off x="1524000" y="5105400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27"/>
            <p:cNvSpPr>
              <a:spLocks noChangeShapeType="1"/>
            </p:cNvSpPr>
            <p:nvPr/>
          </p:nvSpPr>
          <p:spPr bwMode="auto">
            <a:xfrm flipH="1">
              <a:off x="2286000" y="60198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Rectangle 11"/>
          <p:cNvSpPr txBox="1">
            <a:spLocks noChangeArrowheads="1"/>
          </p:cNvSpPr>
          <p:nvPr/>
        </p:nvSpPr>
        <p:spPr>
          <a:xfrm>
            <a:off x="228600" y="-76200"/>
            <a:ext cx="8686800" cy="22098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u="sng" dirty="0" smtClean="0">
              <a:solidFill>
                <a:srgbClr val="CC0000"/>
              </a:solidFill>
              <a:latin typeface="Georgi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578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 107: Flowchart</a:t>
            </a:r>
          </a:p>
        </p:txBody>
      </p:sp>
    </p:spTree>
    <p:extLst>
      <p:ext uri="{BB962C8B-B14F-4D97-AF65-F5344CB8AC3E}">
        <p14:creationId xmlns:p14="http://schemas.microsoft.com/office/powerpoint/2010/main" val="108801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4958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Physical Chemistry – I.N. Levine, 5</a:t>
            </a:r>
            <a:r>
              <a:rPr lang="en-US" sz="2000" baseline="30000" dirty="0" smtClean="0">
                <a:solidFill>
                  <a:srgbClr val="000000"/>
                </a:solidFill>
                <a:latin typeface="Georgia" pitchFamily="18" charset="0"/>
              </a:rPr>
              <a:t>th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Ed.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Physical Chemistry – P.W. Atkins 2</a:t>
            </a:r>
            <a:r>
              <a:rPr lang="en-US" sz="2000" baseline="30000" dirty="0" smtClean="0">
                <a:solidFill>
                  <a:srgbClr val="000000"/>
                </a:solidFill>
                <a:latin typeface="Georgia" pitchFamily="18" charset="0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Ed.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Physical Chemistry: Molecular Approach - </a:t>
            </a:r>
            <a:r>
              <a:rPr lang="en-US" sz="2000" dirty="0" err="1" smtClean="0">
                <a:solidFill>
                  <a:srgbClr val="000000"/>
                </a:solidFill>
                <a:latin typeface="Georgia" pitchFamily="18" charset="0"/>
              </a:rPr>
              <a:t>McQuarrie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and Simon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Fundamentals of molecular spectroscopy – </a:t>
            </a:r>
            <a:r>
              <a:rPr lang="en-US" sz="2000" dirty="0" err="1" smtClean="0">
                <a:solidFill>
                  <a:srgbClr val="000000"/>
                </a:solidFill>
                <a:latin typeface="Georgia" pitchFamily="18" charset="0"/>
              </a:rPr>
              <a:t>Banwell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and </a:t>
            </a:r>
            <a:r>
              <a:rPr lang="en-US" sz="2000" dirty="0" err="1" smtClean="0">
                <a:solidFill>
                  <a:srgbClr val="000000"/>
                </a:solidFill>
                <a:latin typeface="Georgia" pitchFamily="18" charset="0"/>
              </a:rPr>
              <a:t>McCash</a:t>
            </a:r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Georgia" pitchFamily="18" charset="0"/>
              </a:rPr>
              <a:t>Important Websites: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CH107 Course Material for 2013 and previous year’s power-point slides: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  <a:hlinkClick r:id="rId2"/>
              </a:rPr>
              <a:t>www.chem.iitb.ac.in/academics/menu.php</a:t>
            </a:r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  <a:p>
            <a:pPr>
              <a:lnSpc>
                <a:spcPct val="80000"/>
              </a:lnSpc>
              <a:buNone/>
            </a:pPr>
            <a:endParaRPr lang="en-US" sz="2000" u="sng" dirty="0" smtClean="0">
              <a:solidFill>
                <a:srgbClr val="000000"/>
              </a:solidFill>
              <a:latin typeface="Georgia" pitchFamily="18" charset="0"/>
              <a:hlinkClick r:id="rId3"/>
            </a:endParaRPr>
          </a:p>
          <a:p>
            <a:pPr>
              <a:lnSpc>
                <a:spcPct val="80000"/>
              </a:lnSpc>
              <a:buNone/>
            </a:pPr>
            <a:r>
              <a:rPr lang="en-US" sz="2000" u="sng" dirty="0" smtClean="0">
                <a:solidFill>
                  <a:srgbClr val="000000"/>
                </a:solidFill>
                <a:latin typeface="Georgia" pitchFamily="18" charset="0"/>
                <a:hlinkClick r:id="rId3"/>
              </a:rPr>
              <a:t>http</a:t>
            </a:r>
            <a:r>
              <a:rPr lang="en-US" sz="2000" u="sng" dirty="0">
                <a:solidFill>
                  <a:srgbClr val="000000"/>
                </a:solidFill>
                <a:latin typeface="Georgia" pitchFamily="18" charset="0"/>
                <a:hlinkClick r:id="rId3"/>
              </a:rPr>
              <a:t>://vod.cdeep.iitb.ac.in</a:t>
            </a:r>
            <a:r>
              <a:rPr lang="en-US" sz="2000" u="sng" dirty="0" smtClean="0">
                <a:solidFill>
                  <a:srgbClr val="000000"/>
                </a:solidFill>
                <a:latin typeface="Georgia" pitchFamily="18" charset="0"/>
                <a:hlinkClick r:id="rId3"/>
              </a:rPr>
              <a:t>/</a:t>
            </a: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        (Previous years lectures)</a:t>
            </a:r>
          </a:p>
          <a:p>
            <a:pPr>
              <a:lnSpc>
                <a:spcPct val="80000"/>
              </a:lnSpc>
              <a:buNone/>
            </a:pPr>
            <a:endParaRPr lang="en-US" sz="2000" dirty="0">
              <a:solidFill>
                <a:srgbClr val="000000"/>
              </a:solidFill>
              <a:latin typeface="Georgia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</a:rPr>
              <a:t>All materials will be uploaded on IITB Moodle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dirty="0" smtClean="0">
                <a:solidFill>
                  <a:srgbClr val="000000"/>
                </a:solidFill>
                <a:latin typeface="Georgia" pitchFamily="18" charset="0"/>
                <a:hlinkClick r:id="rId4"/>
              </a:rPr>
              <a:t>http://moodle.iitb.ac.in</a:t>
            </a:r>
            <a:endParaRPr lang="en-US" sz="2000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7834" y="277910"/>
            <a:ext cx="70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CH 107: Text books</a:t>
            </a:r>
          </a:p>
        </p:txBody>
      </p:sp>
    </p:spTree>
    <p:extLst>
      <p:ext uri="{BB962C8B-B14F-4D97-AF65-F5344CB8AC3E}">
        <p14:creationId xmlns:p14="http://schemas.microsoft.com/office/powerpoint/2010/main" val="255911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18665</TotalTime>
  <Words>1750</Words>
  <Application>Microsoft Macintosh PowerPoint</Application>
  <PresentationFormat>On-screen Show (4:3)</PresentationFormat>
  <Paragraphs>422</Paragraphs>
  <Slides>41</Slides>
  <Notes>4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CH107: Physical Chemistry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should we study Chemistry?  Is there a role of Chemistry in reshaping the modern world?</dc:title>
  <dc:creator>Prof. A.Chowdhury</dc:creator>
  <cp:lastModifiedBy>Anindya Dutta</cp:lastModifiedBy>
  <cp:revision>418</cp:revision>
  <cp:lastPrinted>2015-09-20T15:10:22Z</cp:lastPrinted>
  <dcterms:created xsi:type="dcterms:W3CDTF">2014-09-14T17:12:24Z</dcterms:created>
  <dcterms:modified xsi:type="dcterms:W3CDTF">2017-09-16T04:20:40Z</dcterms:modified>
</cp:coreProperties>
</file>